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27.fntdata" ContentType="application/x-fontdata"/>
  <Override PartName="/ppt/fonts/font28.fntdata" ContentType="application/x-fontdata"/>
  <Override PartName="/ppt/fonts/font29.fntdata" ContentType="application/x-fontdata"/>
  <Override PartName="/ppt/fonts/font3.fntdata" ContentType="application/x-fontdata"/>
  <Override PartName="/ppt/fonts/font30.fntdata" ContentType="application/x-fontdata"/>
  <Override PartName="/ppt/fonts/font31.fntdata" ContentType="application/x-fontdata"/>
  <Override PartName="/ppt/fonts/font32.fntdata" ContentType="application/x-fontdata"/>
  <Override PartName="/ppt/fonts/font33.fntdata" ContentType="application/x-fontdata"/>
  <Override PartName="/ppt/fonts/font34.fntdata" ContentType="application/x-fontdata"/>
  <Override PartName="/ppt/fonts/font35.fntdata" ContentType="application/x-fontdata"/>
  <Override PartName="/ppt/fonts/font36.fntdata" ContentType="application/x-fontdata"/>
  <Override PartName="/ppt/fonts/font37.fntdata" ContentType="application/x-fontdata"/>
  <Override PartName="/ppt/fonts/font38.fntdata" ContentType="application/x-fontdata"/>
  <Override PartName="/ppt/fonts/font39.fntdata" ContentType="application/x-fontdata"/>
  <Override PartName="/ppt/fonts/font4.fntdata" ContentType="application/x-fontdata"/>
  <Override PartName="/ppt/fonts/font40.fntdata" ContentType="application/x-fontdata"/>
  <Override PartName="/ppt/fonts/font41.fntdata" ContentType="application/x-fontdata"/>
  <Override PartName="/ppt/fonts/font42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74300"/>
  <p:notesSz cx="18288000" cy="10274300"/>
  <p:embeddedFontLst>
    <p:embeddedFont>
      <p:font typeface="ANGCCM+Times NR MT Pro Bold"/>
      <p:regular r:id="rId37"/>
    </p:embeddedFont>
    <p:embeddedFont>
      <p:font typeface="JTSKRG+DM Sans Bold"/>
      <p:regular r:id="rId38"/>
    </p:embeddedFont>
    <p:embeddedFont>
      <p:font typeface="PVQIMK+DM Sans Regular"/>
      <p:regular r:id="rId39"/>
    </p:embeddedFont>
    <p:embeddedFont>
      <p:font typeface="JTSKRG+DM Sans Bold"/>
      <p:regular r:id="rId40"/>
    </p:embeddedFont>
    <p:embeddedFont>
      <p:font typeface="PVQIMK+DM Sans Regular"/>
      <p:regular r:id="rId41"/>
    </p:embeddedFont>
    <p:embeddedFont>
      <p:font typeface="VOHIUK+DM Sans Bold"/>
      <p:regular r:id="rId42"/>
    </p:embeddedFont>
    <p:embeddedFont>
      <p:font typeface="HWJOCA+DM Sans Regular"/>
      <p:regular r:id="rId43"/>
    </p:embeddedFont>
    <p:embeddedFont>
      <p:font typeface="VOHIUK+DM Sans Bold"/>
      <p:regular r:id="rId44"/>
    </p:embeddedFont>
    <p:embeddedFont>
      <p:font typeface="ATVBET+DM Sans Bold"/>
      <p:regular r:id="rId45"/>
    </p:embeddedFont>
    <p:embeddedFont>
      <p:font typeface="ATVBET+DM Sans Bold"/>
      <p:regular r:id="rId46"/>
    </p:embeddedFont>
    <p:embeddedFont>
      <p:font typeface="FLRJLM+DM Sans Bold"/>
      <p:regular r:id="rId47"/>
    </p:embeddedFont>
    <p:embeddedFont>
      <p:font typeface="FBAAEM+Rubik SemiBold"/>
      <p:regular r:id="rId48"/>
    </p:embeddedFont>
    <p:embeddedFont>
      <p:font typeface="FLRJLM+DM Sans Bold"/>
      <p:regular r:id="rId49"/>
    </p:embeddedFont>
    <p:embeddedFont>
      <p:font typeface="FBAAEM+Rubik SemiBold"/>
      <p:regular r:id="rId50"/>
    </p:embeddedFont>
    <p:embeddedFont>
      <p:font typeface="UWUKHV+DM Sans Regular"/>
      <p:regular r:id="rId51"/>
    </p:embeddedFont>
    <p:embeddedFont>
      <p:font typeface="OHNUAQ+Rubik Bold"/>
      <p:regular r:id="rId52"/>
    </p:embeddedFont>
    <p:embeddedFont>
      <p:font typeface="FBAAEM+Rubik SemiBold"/>
      <p:regular r:id="rId53"/>
    </p:embeddedFont>
    <p:embeddedFont>
      <p:font typeface="FLRJLM+DM Sans Bold"/>
      <p:regular r:id="rId54"/>
    </p:embeddedFont>
    <p:embeddedFont>
      <p:font typeface="VJTTQM+DM Sans Bold"/>
      <p:regular r:id="rId55"/>
    </p:embeddedFont>
    <p:embeddedFont>
      <p:font typeface="VBFBTQ+DM Sans Regular"/>
      <p:regular r:id="rId56"/>
    </p:embeddedFont>
    <p:embeddedFont>
      <p:font typeface="VJTTQM+DM Sans Bold"/>
      <p:regular r:id="rId57"/>
    </p:embeddedFont>
    <p:embeddedFont>
      <p:font typeface="KVBLME+DM Sans Bold"/>
      <p:regular r:id="rId58"/>
    </p:embeddedFont>
    <p:embeddedFont>
      <p:font typeface="TINFMP+PP Neue Machina Ultrabold"/>
      <p:regular r:id="rId59"/>
    </p:embeddedFont>
    <p:embeddedFont>
      <p:font typeface="PURQFW+Open Sans Bold"/>
      <p:regular r:id="rId60"/>
    </p:embeddedFont>
    <p:embeddedFont>
      <p:font typeface="KVBLME+DM Sans Bold"/>
      <p:regular r:id="rId61"/>
    </p:embeddedFont>
    <p:embeddedFont>
      <p:font typeface="TINFMP+PP Neue Machina Ultrabold"/>
      <p:regular r:id="rId62"/>
    </p:embeddedFont>
    <p:embeddedFont>
      <p:font typeface="KVBLME+DM Sans Bold"/>
      <p:regular r:id="rId63"/>
    </p:embeddedFont>
    <p:embeddedFont>
      <p:font typeface="EFMQCL+DM Sans Regular"/>
      <p:regular r:id="rId64"/>
    </p:embeddedFont>
    <p:embeddedFont>
      <p:font typeface="EUGJBD+Open Sans Regular"/>
      <p:regular r:id="rId65"/>
    </p:embeddedFont>
    <p:embeddedFont>
      <p:font typeface="KVBLME+DM Sans Bold"/>
      <p:regular r:id="rId66"/>
    </p:embeddedFont>
    <p:embeddedFont>
      <p:font typeface="HKJCPA+DM Sans Bold"/>
      <p:regular r:id="rId67"/>
    </p:embeddedFont>
    <p:embeddedFont>
      <p:font typeface="HKJCPA+DM Sans Bold"/>
      <p:regular r:id="rId68"/>
    </p:embeddedFont>
    <p:embeddedFont>
      <p:font typeface="TPSJAC+Inter Bold"/>
      <p:regular r:id="rId69"/>
    </p:embeddedFont>
    <p:embeddedFont>
      <p:font typeface="OJPVHB+DM Sans Regular"/>
      <p:regular r:id="rId70"/>
    </p:embeddedFont>
    <p:embeddedFont>
      <p:font typeface="QMCVAG+DM Sans Bold"/>
      <p:regular r:id="rId71"/>
    </p:embeddedFont>
    <p:embeddedFont>
      <p:font typeface="JFWHKL+DM Sans Bold"/>
      <p:regular r:id="rId72"/>
    </p:embeddedFont>
    <p:embeddedFont>
      <p:font typeface="FUPJKO+DM Sans Regular"/>
      <p:regular r:id="rId73"/>
    </p:embeddedFont>
    <p:embeddedFont>
      <p:font typeface="JFWHKL+DM Sans Bold"/>
      <p:regular r:id="rId74"/>
    </p:embeddedFont>
    <p:embeddedFont>
      <p:font typeface="JFWHKL+DM Sans Bold"/>
      <p:regular r:id="rId75"/>
    </p:embeddedFont>
    <p:embeddedFont>
      <p:font typeface="PAUKSN+DM Sans Bold"/>
      <p:regular r:id="rId76"/>
    </p:embeddedFont>
    <p:embeddedFont>
      <p:font typeface="ICGRAH+DM Sans Regular"/>
      <p:regular r:id="rId77"/>
    </p:embeddedFont>
    <p:embeddedFont>
      <p:font typeface="QFQEJJ+DM Sans Bold"/>
      <p:regular r:id="rId7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font" Target="fonts/font1.fntdata" /><Relationship Id="rId38" Type="http://schemas.openxmlformats.org/officeDocument/2006/relationships/font" Target="fonts/font2.fntdata" /><Relationship Id="rId39" Type="http://schemas.openxmlformats.org/officeDocument/2006/relationships/font" Target="fonts/font3.fntdata" /><Relationship Id="rId4" Type="http://schemas.openxmlformats.org/officeDocument/2006/relationships/theme" Target="theme/theme1.xml" /><Relationship Id="rId40" Type="http://schemas.openxmlformats.org/officeDocument/2006/relationships/font" Target="fonts/font4.fntdata" /><Relationship Id="rId41" Type="http://schemas.openxmlformats.org/officeDocument/2006/relationships/font" Target="fonts/font5.fntdata" /><Relationship Id="rId42" Type="http://schemas.openxmlformats.org/officeDocument/2006/relationships/font" Target="fonts/font6.fntdata" /><Relationship Id="rId43" Type="http://schemas.openxmlformats.org/officeDocument/2006/relationships/font" Target="fonts/font7.fntdata" /><Relationship Id="rId44" Type="http://schemas.openxmlformats.org/officeDocument/2006/relationships/font" Target="fonts/font8.fntdata" /><Relationship Id="rId45" Type="http://schemas.openxmlformats.org/officeDocument/2006/relationships/font" Target="fonts/font9.fntdata" /><Relationship Id="rId46" Type="http://schemas.openxmlformats.org/officeDocument/2006/relationships/font" Target="fonts/font10.fntdata" /><Relationship Id="rId47" Type="http://schemas.openxmlformats.org/officeDocument/2006/relationships/font" Target="fonts/font11.fntdata" /><Relationship Id="rId48" Type="http://schemas.openxmlformats.org/officeDocument/2006/relationships/font" Target="fonts/font12.fntdata" /><Relationship Id="rId49" Type="http://schemas.openxmlformats.org/officeDocument/2006/relationships/font" Target="fonts/font13.fntdata" /><Relationship Id="rId5" Type="http://schemas.openxmlformats.org/officeDocument/2006/relationships/slideMaster" Target="slideMasters/slideMaster1.xml" /><Relationship Id="rId50" Type="http://schemas.openxmlformats.org/officeDocument/2006/relationships/font" Target="fonts/font14.fntdata" /><Relationship Id="rId51" Type="http://schemas.openxmlformats.org/officeDocument/2006/relationships/font" Target="fonts/font15.fntdata" /><Relationship Id="rId52" Type="http://schemas.openxmlformats.org/officeDocument/2006/relationships/font" Target="fonts/font16.fntdata" /><Relationship Id="rId53" Type="http://schemas.openxmlformats.org/officeDocument/2006/relationships/font" Target="fonts/font17.fntdata" /><Relationship Id="rId54" Type="http://schemas.openxmlformats.org/officeDocument/2006/relationships/font" Target="fonts/font18.fntdata" /><Relationship Id="rId55" Type="http://schemas.openxmlformats.org/officeDocument/2006/relationships/font" Target="fonts/font19.fntdata" /><Relationship Id="rId56" Type="http://schemas.openxmlformats.org/officeDocument/2006/relationships/font" Target="fonts/font20.fntdata" /><Relationship Id="rId57" Type="http://schemas.openxmlformats.org/officeDocument/2006/relationships/font" Target="fonts/font21.fntdata" /><Relationship Id="rId58" Type="http://schemas.openxmlformats.org/officeDocument/2006/relationships/font" Target="fonts/font22.fntdata" /><Relationship Id="rId59" Type="http://schemas.openxmlformats.org/officeDocument/2006/relationships/font" Target="fonts/font23.fntdata" /><Relationship Id="rId6" Type="http://schemas.openxmlformats.org/officeDocument/2006/relationships/slide" Target="slides/slide1.xml" /><Relationship Id="rId60" Type="http://schemas.openxmlformats.org/officeDocument/2006/relationships/font" Target="fonts/font24.fntdata" /><Relationship Id="rId61" Type="http://schemas.openxmlformats.org/officeDocument/2006/relationships/font" Target="fonts/font25.fntdata" /><Relationship Id="rId62" Type="http://schemas.openxmlformats.org/officeDocument/2006/relationships/font" Target="fonts/font26.fntdata" /><Relationship Id="rId63" Type="http://schemas.openxmlformats.org/officeDocument/2006/relationships/font" Target="fonts/font27.fntdata" /><Relationship Id="rId64" Type="http://schemas.openxmlformats.org/officeDocument/2006/relationships/font" Target="fonts/font28.fntdata" /><Relationship Id="rId65" Type="http://schemas.openxmlformats.org/officeDocument/2006/relationships/font" Target="fonts/font29.fntdata" /><Relationship Id="rId66" Type="http://schemas.openxmlformats.org/officeDocument/2006/relationships/font" Target="fonts/font30.fntdata" /><Relationship Id="rId67" Type="http://schemas.openxmlformats.org/officeDocument/2006/relationships/font" Target="fonts/font31.fntdata" /><Relationship Id="rId68" Type="http://schemas.openxmlformats.org/officeDocument/2006/relationships/font" Target="fonts/font32.fntdata" /><Relationship Id="rId69" Type="http://schemas.openxmlformats.org/officeDocument/2006/relationships/font" Target="fonts/font33.fntdata" /><Relationship Id="rId7" Type="http://schemas.openxmlformats.org/officeDocument/2006/relationships/slide" Target="slides/slide2.xml" /><Relationship Id="rId70" Type="http://schemas.openxmlformats.org/officeDocument/2006/relationships/font" Target="fonts/font34.fntdata" /><Relationship Id="rId71" Type="http://schemas.openxmlformats.org/officeDocument/2006/relationships/font" Target="fonts/font35.fntdata" /><Relationship Id="rId72" Type="http://schemas.openxmlformats.org/officeDocument/2006/relationships/font" Target="fonts/font36.fntdata" /><Relationship Id="rId73" Type="http://schemas.openxmlformats.org/officeDocument/2006/relationships/font" Target="fonts/font37.fntdata" /><Relationship Id="rId74" Type="http://schemas.openxmlformats.org/officeDocument/2006/relationships/font" Target="fonts/font38.fntdata" /><Relationship Id="rId75" Type="http://schemas.openxmlformats.org/officeDocument/2006/relationships/font" Target="fonts/font39.fntdata" /><Relationship Id="rId76" Type="http://schemas.openxmlformats.org/officeDocument/2006/relationships/font" Target="fonts/font40.fntdata" /><Relationship Id="rId77" Type="http://schemas.openxmlformats.org/officeDocument/2006/relationships/font" Target="fonts/font41.fntdata" /><Relationship Id="rId78" Type="http://schemas.openxmlformats.org/officeDocument/2006/relationships/font" Target="fonts/font42.fntdata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55952" y="1240386"/>
            <a:ext cx="15728373" cy="12282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371"/>
              </a:lnSpc>
              <a:spcBef>
                <a:spcPts val="0"/>
              </a:spcBef>
              <a:spcAft>
                <a:spcPts val="0"/>
              </a:spcAft>
            </a:pPr>
            <a:r>
              <a:rPr dirty="0" sz="7800" spc="10" b="1">
                <a:solidFill>
                  <a:srgbClr val="219ebc"/>
                </a:solidFill>
                <a:latin typeface="ANGCCM+Times NR MT Pro Bold"/>
                <a:cs typeface="ANGCCM+Times NR MT Pro Bold"/>
              </a:rPr>
              <a:t>AlertSphere:</a:t>
            </a:r>
            <a:r>
              <a:rPr dirty="0" sz="7800" b="1">
                <a:solidFill>
                  <a:srgbClr val="219ebc"/>
                </a:solidFill>
                <a:latin typeface="ANGCCM+Times NR MT Pro Bold"/>
                <a:cs typeface="ANGCCM+Times NR MT Pro Bold"/>
              </a:rPr>
              <a:t> </a:t>
            </a:r>
            <a:r>
              <a:rPr dirty="0" sz="7800" spc="10" b="1">
                <a:solidFill>
                  <a:srgbClr val="219ebc"/>
                </a:solidFill>
                <a:latin typeface="ANGCCM+Times NR MT Pro Bold"/>
                <a:cs typeface="ANGCCM+Times NR MT Pro Bold"/>
              </a:rPr>
              <a:t>Disaster</a:t>
            </a:r>
            <a:r>
              <a:rPr dirty="0" sz="7800" b="1">
                <a:solidFill>
                  <a:srgbClr val="219ebc"/>
                </a:solidFill>
                <a:latin typeface="ANGCCM+Times NR MT Pro Bold"/>
                <a:cs typeface="ANGCCM+Times NR MT Pro Bold"/>
              </a:rPr>
              <a:t> </a:t>
            </a:r>
            <a:r>
              <a:rPr dirty="0" sz="7800" spc="12" b="1">
                <a:solidFill>
                  <a:srgbClr val="219ebc"/>
                </a:solidFill>
                <a:latin typeface="ANGCCM+Times NR MT Pro Bold"/>
                <a:cs typeface="ANGCCM+Times NR MT Pro Bold"/>
              </a:rPr>
              <a:t>Tweet</a:t>
            </a:r>
            <a:r>
              <a:rPr dirty="0" sz="7800" b="1">
                <a:solidFill>
                  <a:srgbClr val="219ebc"/>
                </a:solidFill>
                <a:latin typeface="ANGCCM+Times NR MT Pro Bold"/>
                <a:cs typeface="ANGCCM+Times NR MT Pro Bold"/>
              </a:rPr>
              <a:t> </a:t>
            </a:r>
            <a:r>
              <a:rPr dirty="0" sz="7800" spc="10" b="1">
                <a:solidFill>
                  <a:srgbClr val="219ebc"/>
                </a:solidFill>
                <a:latin typeface="ANGCCM+Times NR MT Pro Bold"/>
                <a:cs typeface="ANGCCM+Times NR MT Pro Bold"/>
              </a:rPr>
              <a:t>Detector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0876" y="7535782"/>
            <a:ext cx="5272612" cy="2623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13432" marR="0">
              <a:lnSpc>
                <a:spcPts val="6108"/>
              </a:lnSpc>
              <a:spcBef>
                <a:spcPts val="0"/>
              </a:spcBef>
              <a:spcAft>
                <a:spcPts val="0"/>
              </a:spcAft>
            </a:pPr>
            <a:r>
              <a:rPr dirty="0" sz="5100" b="1">
                <a:solidFill>
                  <a:srgbClr val="ffffff"/>
                </a:solidFill>
                <a:latin typeface="ANGCCM+Times NR MT Pro Bold"/>
                <a:cs typeface="ANGCCM+Times NR MT Pro Bold"/>
              </a:rPr>
              <a:t>Al</a:t>
            </a:r>
            <a:r>
              <a:rPr dirty="0" sz="5100" b="1">
                <a:solidFill>
                  <a:srgbClr val="ffffff"/>
                </a:solidFill>
                <a:latin typeface="ANGCCM+Times NR MT Pro Bold"/>
                <a:cs typeface="ANGCCM+Times NR MT Pro Bold"/>
              </a:rPr>
              <a:t> </a:t>
            </a:r>
            <a:r>
              <a:rPr dirty="0" sz="5100" b="1">
                <a:solidFill>
                  <a:srgbClr val="ffffff"/>
                </a:solidFill>
                <a:latin typeface="ANGCCM+Times NR MT Pro Bold"/>
                <a:cs typeface="ANGCCM+Times NR MT Pro Bold"/>
              </a:rPr>
              <a:t>Saim</a:t>
            </a:r>
            <a:r>
              <a:rPr dirty="0" sz="5100" b="1">
                <a:solidFill>
                  <a:srgbClr val="ffffff"/>
                </a:solidFill>
                <a:latin typeface="ANGCCM+Times NR MT Pro Bold"/>
                <a:cs typeface="ANGCCM+Times NR MT Pro Bold"/>
              </a:rPr>
              <a:t> </a:t>
            </a:r>
            <a:r>
              <a:rPr dirty="0" sz="5100" b="1">
                <a:solidFill>
                  <a:srgbClr val="ffffff"/>
                </a:solidFill>
                <a:latin typeface="ANGCCM+Times NR MT Pro Bold"/>
                <a:cs typeface="ANGCCM+Times NR MT Pro Bold"/>
              </a:rPr>
              <a:t>Shakeel</a:t>
            </a:r>
          </a:p>
          <a:p>
            <a:pPr marL="0" marR="0">
              <a:lnSpc>
                <a:spcPts val="6108"/>
              </a:lnSpc>
              <a:spcBef>
                <a:spcPts val="1016"/>
              </a:spcBef>
              <a:spcAft>
                <a:spcPts val="0"/>
              </a:spcAft>
            </a:pPr>
            <a:r>
              <a:rPr dirty="0" sz="5100" b="1">
                <a:solidFill>
                  <a:srgbClr val="ffffff"/>
                </a:solidFill>
                <a:latin typeface="ANGCCM+Times NR MT Pro Bold"/>
                <a:cs typeface="ANGCCM+Times NR MT Pro Bold"/>
              </a:rPr>
              <a:t>Mohd.</a:t>
            </a:r>
            <a:r>
              <a:rPr dirty="0" sz="5100" b="1">
                <a:solidFill>
                  <a:srgbClr val="ffffff"/>
                </a:solidFill>
                <a:latin typeface="ANGCCM+Times NR MT Pro Bold"/>
                <a:cs typeface="ANGCCM+Times NR MT Pro Bold"/>
              </a:rPr>
              <a:t> </a:t>
            </a:r>
            <a:r>
              <a:rPr dirty="0" sz="5100" b="1">
                <a:solidFill>
                  <a:srgbClr val="ffffff"/>
                </a:solidFill>
                <a:latin typeface="ANGCCM+Times NR MT Pro Bold"/>
                <a:cs typeface="ANGCCM+Times NR MT Pro Bold"/>
              </a:rPr>
              <a:t>Faraz</a:t>
            </a:r>
            <a:r>
              <a:rPr dirty="0" sz="5100" b="1">
                <a:solidFill>
                  <a:srgbClr val="ffffff"/>
                </a:solidFill>
                <a:latin typeface="ANGCCM+Times NR MT Pro Bold"/>
                <a:cs typeface="ANGCCM+Times NR MT Pro Bold"/>
              </a:rPr>
              <a:t> </a:t>
            </a:r>
            <a:r>
              <a:rPr dirty="0" sz="5100" b="1">
                <a:solidFill>
                  <a:srgbClr val="ffffff"/>
                </a:solidFill>
                <a:latin typeface="ANGCCM+Times NR MT Pro Bold"/>
                <a:cs typeface="ANGCCM+Times NR MT Pro Bold"/>
              </a:rPr>
              <a:t>Khan</a:t>
            </a:r>
          </a:p>
          <a:p>
            <a:pPr marL="152251" marR="0">
              <a:lnSpc>
                <a:spcPts val="6108"/>
              </a:lnSpc>
              <a:spcBef>
                <a:spcPts val="1066"/>
              </a:spcBef>
              <a:spcAft>
                <a:spcPts val="0"/>
              </a:spcAft>
            </a:pPr>
            <a:r>
              <a:rPr dirty="0" sz="5100" b="1">
                <a:solidFill>
                  <a:srgbClr val="ffffff"/>
                </a:solidFill>
                <a:latin typeface="ANGCCM+Times NR MT Pro Bold"/>
                <a:cs typeface="ANGCCM+Times NR MT Pro Bold"/>
              </a:rPr>
              <a:t>Ahtisham</a:t>
            </a:r>
            <a:r>
              <a:rPr dirty="0" sz="5100" b="1">
                <a:solidFill>
                  <a:srgbClr val="ffffff"/>
                </a:solidFill>
                <a:latin typeface="ANGCCM+Times NR MT Pro Bold"/>
                <a:cs typeface="ANGCCM+Times NR MT Pro Bold"/>
              </a:rPr>
              <a:t> </a:t>
            </a:r>
            <a:r>
              <a:rPr dirty="0" sz="5100" b="1">
                <a:solidFill>
                  <a:srgbClr val="ffffff"/>
                </a:solidFill>
                <a:latin typeface="ANGCCM+Times NR MT Pro Bold"/>
                <a:cs typeface="ANGCCM+Times NR MT Pro Bold"/>
              </a:rPr>
              <a:t>Riyasat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901255" y="7646224"/>
            <a:ext cx="4516030" cy="18420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8651" marR="0">
              <a:lnSpc>
                <a:spcPts val="6948"/>
              </a:lnSpc>
              <a:spcBef>
                <a:spcPts val="0"/>
              </a:spcBef>
              <a:spcAft>
                <a:spcPts val="0"/>
              </a:spcAft>
            </a:pPr>
            <a:r>
              <a:rPr dirty="0" sz="5800" b="1">
                <a:solidFill>
                  <a:srgbClr val="ffffff"/>
                </a:solidFill>
                <a:latin typeface="ANGCCM+Times NR MT Pro Bold"/>
                <a:cs typeface="ANGCCM+Times NR MT Pro Bold"/>
              </a:rPr>
              <a:t>Supervised</a:t>
            </a:r>
            <a:r>
              <a:rPr dirty="0" sz="5800" b="1">
                <a:solidFill>
                  <a:srgbClr val="ffffff"/>
                </a:solidFill>
                <a:latin typeface="ANGCCM+Times NR MT Pro Bold"/>
                <a:cs typeface="ANGCCM+Times NR MT Pro Bold"/>
              </a:rPr>
              <a:t> </a:t>
            </a:r>
            <a:r>
              <a:rPr dirty="0" sz="5800" b="1">
                <a:solidFill>
                  <a:srgbClr val="ffffff"/>
                </a:solidFill>
                <a:latin typeface="ANGCCM+Times NR MT Pro Bold"/>
                <a:cs typeface="ANGCCM+Times NR MT Pro Bold"/>
              </a:rPr>
              <a:t>by</a:t>
            </a:r>
          </a:p>
          <a:p>
            <a:pPr marL="0" marR="0">
              <a:lnSpc>
                <a:spcPts val="6108"/>
              </a:lnSpc>
              <a:spcBef>
                <a:spcPts val="1197"/>
              </a:spcBef>
              <a:spcAft>
                <a:spcPts val="0"/>
              </a:spcAft>
            </a:pPr>
            <a:r>
              <a:rPr dirty="0" sz="5100" b="1">
                <a:solidFill>
                  <a:srgbClr val="ffffff"/>
                </a:solidFill>
                <a:latin typeface="ANGCCM+Times NR MT Pro Bold"/>
                <a:cs typeface="ANGCCM+Times NR MT Pro Bold"/>
              </a:rPr>
              <a:t>Mr.</a:t>
            </a:r>
            <a:r>
              <a:rPr dirty="0" sz="5100" b="1">
                <a:solidFill>
                  <a:srgbClr val="ffffff"/>
                </a:solidFill>
                <a:latin typeface="ANGCCM+Times NR MT Pro Bold"/>
                <a:cs typeface="ANGCCM+Times NR MT Pro Bold"/>
              </a:rPr>
              <a:t> </a:t>
            </a:r>
            <a:r>
              <a:rPr dirty="0" sz="5100" b="1">
                <a:solidFill>
                  <a:srgbClr val="ffffff"/>
                </a:solidFill>
                <a:latin typeface="ANGCCM+Times NR MT Pro Bold"/>
                <a:cs typeface="ANGCCM+Times NR MT Pro Bold"/>
              </a:rPr>
              <a:t>Aaftab</a:t>
            </a:r>
            <a:r>
              <a:rPr dirty="0" sz="5100" b="1">
                <a:solidFill>
                  <a:srgbClr val="ffffff"/>
                </a:solidFill>
                <a:latin typeface="ANGCCM+Times NR MT Pro Bold"/>
                <a:cs typeface="ANGCCM+Times NR MT Pro Bold"/>
              </a:rPr>
              <a:t> </a:t>
            </a:r>
            <a:r>
              <a:rPr dirty="0" sz="5100" b="1">
                <a:solidFill>
                  <a:srgbClr val="ffffff"/>
                </a:solidFill>
                <a:latin typeface="ANGCCM+Times NR MT Pro Bold"/>
                <a:cs typeface="ANGCCM+Times NR MT Pro Bold"/>
              </a:rPr>
              <a:t>Ala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06143" y="1025775"/>
            <a:ext cx="3376654" cy="881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640"/>
              </a:lnSpc>
              <a:spcBef>
                <a:spcPts val="0"/>
              </a:spcBef>
              <a:spcAft>
                <a:spcPts val="0"/>
              </a:spcAft>
            </a:pPr>
            <a:r>
              <a:rPr dirty="0" sz="5100" b="1">
                <a:solidFill>
                  <a:srgbClr val="ffffff"/>
                </a:solidFill>
                <a:latin typeface="JFWHKL+DM Sans Bold"/>
                <a:cs typeface="JFWHKL+DM Sans Bold"/>
              </a:rPr>
              <a:t>Reference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86104" y="2673640"/>
            <a:ext cx="4596885" cy="577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FUPJKO+DM Sans Regular"/>
                <a:cs typeface="FUPJKO+DM Sans Regular"/>
              </a:rPr>
              <a:t>1.</a:t>
            </a:r>
            <a:r>
              <a:rPr dirty="0" sz="3250" spc="329">
                <a:solidFill>
                  <a:srgbClr val="000000"/>
                </a:solidFill>
                <a:latin typeface="FUPJKO+DM Sans Regular"/>
                <a:cs typeface="FUPJKO+DM Sans Regular"/>
              </a:rPr>
              <a:t> </a:t>
            </a:r>
            <a:r>
              <a:rPr dirty="0" sz="3250" b="1">
                <a:solidFill>
                  <a:srgbClr val="000000"/>
                </a:solidFill>
                <a:latin typeface="JFWHKL+DM Sans Bold"/>
                <a:cs typeface="JFWHKL+DM Sans Bold"/>
              </a:rPr>
              <a:t>Kaggle</a:t>
            </a:r>
            <a:r>
              <a:rPr dirty="0" sz="3250" b="1">
                <a:solidFill>
                  <a:srgbClr val="000000"/>
                </a:solidFill>
                <a:latin typeface="JFWHKL+DM Sans Bold"/>
                <a:cs typeface="JFWHKL+DM Sans Bold"/>
              </a:rPr>
              <a:t> </a:t>
            </a:r>
            <a:r>
              <a:rPr dirty="0" sz="3250" b="1">
                <a:solidFill>
                  <a:srgbClr val="000000"/>
                </a:solidFill>
                <a:latin typeface="JFWHKL+DM Sans Bold"/>
                <a:cs typeface="JFWHKL+DM Sans Bold"/>
              </a:rPr>
              <a:t>(for</a:t>
            </a:r>
            <a:r>
              <a:rPr dirty="0" sz="3250" b="1">
                <a:solidFill>
                  <a:srgbClr val="000000"/>
                </a:solidFill>
                <a:latin typeface="JFWHKL+DM Sans Bold"/>
                <a:cs typeface="JFWHKL+DM Sans Bold"/>
              </a:rPr>
              <a:t> </a:t>
            </a:r>
            <a:r>
              <a:rPr dirty="0" sz="3250" b="1">
                <a:solidFill>
                  <a:srgbClr val="000000"/>
                </a:solidFill>
                <a:latin typeface="JFWHKL+DM Sans Bold"/>
                <a:cs typeface="JFWHKL+DM Sans Bold"/>
              </a:rPr>
              <a:t>dataset):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33754" y="3340390"/>
            <a:ext cx="4917399" cy="577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f0"/>
                </a:solidFill>
                <a:latin typeface="FUPJKO+DM Sans Regular"/>
                <a:cs typeface="FUPJKO+DM Sans Regular"/>
              </a:rPr>
              <a:t>https://www.kaggle.com/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74185" y="4007140"/>
            <a:ext cx="5385386" cy="577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24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FUPJKO+DM Sans Regular"/>
                <a:cs typeface="FUPJKO+DM Sans Regular"/>
              </a:rPr>
              <a:t>2.</a:t>
            </a:r>
            <a:r>
              <a:rPr dirty="0" sz="3250" spc="325">
                <a:solidFill>
                  <a:srgbClr val="000000"/>
                </a:solidFill>
                <a:latin typeface="FUPJKO+DM Sans Regular"/>
                <a:cs typeface="FUPJKO+DM Sans Regular"/>
              </a:rPr>
              <a:t> </a:t>
            </a:r>
            <a:r>
              <a:rPr dirty="0" sz="3250" b="1">
                <a:solidFill>
                  <a:srgbClr val="000000"/>
                </a:solidFill>
                <a:latin typeface="JFWHKL+DM Sans Bold"/>
                <a:cs typeface="JFWHKL+DM Sans Bold"/>
              </a:rPr>
              <a:t>Pandas</a:t>
            </a:r>
            <a:r>
              <a:rPr dirty="0" sz="3250" b="1">
                <a:solidFill>
                  <a:srgbClr val="000000"/>
                </a:solidFill>
                <a:latin typeface="JFWHKL+DM Sans Bold"/>
                <a:cs typeface="JFWHKL+DM Sans Bold"/>
              </a:rPr>
              <a:t> </a:t>
            </a:r>
            <a:r>
              <a:rPr dirty="0" sz="3250" b="1">
                <a:solidFill>
                  <a:srgbClr val="000000"/>
                </a:solidFill>
                <a:latin typeface="JFWHKL+DM Sans Bold"/>
                <a:cs typeface="JFWHKL+DM Sans Bold"/>
              </a:rPr>
              <a:t>documentation</a:t>
            </a:r>
            <a:r>
              <a:rPr dirty="0" sz="3250">
                <a:solidFill>
                  <a:srgbClr val="000000"/>
                </a:solidFill>
                <a:latin typeface="FUPJKO+DM Sans Regular"/>
                <a:cs typeface="FUPJKO+DM Sans Regular"/>
              </a:rPr>
              <a:t>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967636" y="4673890"/>
            <a:ext cx="6783505" cy="12445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6117" marR="0">
              <a:lnSpc>
                <a:spcPts val="424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f0"/>
                </a:solidFill>
                <a:latin typeface="FUPJKO+DM Sans Regular"/>
                <a:cs typeface="FUPJKO+DM Sans Regular"/>
              </a:rPr>
              <a:t>https://pandas.pydata.org/docs/</a:t>
            </a:r>
          </a:p>
          <a:p>
            <a:pPr marL="0" marR="0">
              <a:lnSpc>
                <a:spcPts val="4249"/>
              </a:lnSpc>
              <a:spcBef>
                <a:spcPts val="105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FUPJKO+DM Sans Regular"/>
                <a:cs typeface="FUPJKO+DM Sans Regular"/>
              </a:rPr>
              <a:t>3.</a:t>
            </a:r>
            <a:r>
              <a:rPr dirty="0" sz="3250" spc="326">
                <a:solidFill>
                  <a:srgbClr val="000000"/>
                </a:solidFill>
                <a:latin typeface="FUPJKO+DM Sans Regular"/>
                <a:cs typeface="FUPJKO+DM Sans Regular"/>
              </a:rPr>
              <a:t> </a:t>
            </a:r>
            <a:r>
              <a:rPr dirty="0" sz="3250" b="1">
                <a:solidFill>
                  <a:srgbClr val="000000"/>
                </a:solidFill>
                <a:latin typeface="JFWHKL+DM Sans Bold"/>
                <a:cs typeface="JFWHKL+DM Sans Bold"/>
              </a:rPr>
              <a:t>Matplotlib</a:t>
            </a:r>
            <a:r>
              <a:rPr dirty="0" sz="3250" b="1">
                <a:solidFill>
                  <a:srgbClr val="000000"/>
                </a:solidFill>
                <a:latin typeface="JFWHKL+DM Sans Bold"/>
                <a:cs typeface="JFWHKL+DM Sans Bold"/>
              </a:rPr>
              <a:t> </a:t>
            </a:r>
            <a:r>
              <a:rPr dirty="0" sz="3250" b="1">
                <a:solidFill>
                  <a:srgbClr val="000000"/>
                </a:solidFill>
                <a:latin typeface="JFWHKL+DM Sans Bold"/>
                <a:cs typeface="JFWHKL+DM Sans Bold"/>
              </a:rPr>
              <a:t>documentation</a:t>
            </a:r>
            <a:r>
              <a:rPr dirty="0" sz="3250">
                <a:solidFill>
                  <a:srgbClr val="000000"/>
                </a:solidFill>
                <a:latin typeface="FUPJKO+DM Sans Regular"/>
                <a:cs typeface="FUPJKO+DM Sans Regular"/>
              </a:rPr>
              <a:t>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960642" y="6007390"/>
            <a:ext cx="8793293" cy="12445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3112" marR="0">
              <a:lnSpc>
                <a:spcPts val="424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f0"/>
                </a:solidFill>
                <a:latin typeface="FUPJKO+DM Sans Regular"/>
                <a:cs typeface="FUPJKO+DM Sans Regular"/>
              </a:rPr>
              <a:t>https://matplotlib.org/stable/contents.html</a:t>
            </a:r>
          </a:p>
          <a:p>
            <a:pPr marL="0" marR="0">
              <a:lnSpc>
                <a:spcPts val="4249"/>
              </a:lnSpc>
              <a:spcBef>
                <a:spcPts val="105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FUPJKO+DM Sans Regular"/>
                <a:cs typeface="FUPJKO+DM Sans Regular"/>
              </a:rPr>
              <a:t>4.</a:t>
            </a:r>
            <a:r>
              <a:rPr dirty="0" sz="3250" spc="326">
                <a:solidFill>
                  <a:srgbClr val="000000"/>
                </a:solidFill>
                <a:latin typeface="FUPJKO+DM Sans Regular"/>
                <a:cs typeface="FUPJKO+DM Sans Regular"/>
              </a:rPr>
              <a:t> </a:t>
            </a:r>
            <a:r>
              <a:rPr dirty="0" sz="3250" b="1">
                <a:solidFill>
                  <a:srgbClr val="000000"/>
                </a:solidFill>
                <a:latin typeface="JFWHKL+DM Sans Bold"/>
                <a:cs typeface="JFWHKL+DM Sans Bold"/>
              </a:rPr>
              <a:t>Tkinter</a:t>
            </a:r>
            <a:r>
              <a:rPr dirty="0" sz="3250" b="1">
                <a:solidFill>
                  <a:srgbClr val="000000"/>
                </a:solidFill>
                <a:latin typeface="JFWHKL+DM Sans Bold"/>
                <a:cs typeface="JFWHKL+DM Sans Bold"/>
              </a:rPr>
              <a:t> </a:t>
            </a:r>
            <a:r>
              <a:rPr dirty="0" sz="3250" b="1">
                <a:solidFill>
                  <a:srgbClr val="000000"/>
                </a:solidFill>
                <a:latin typeface="JFWHKL+DM Sans Bold"/>
                <a:cs typeface="JFWHKL+DM Sans Bold"/>
              </a:rPr>
              <a:t>documentation</a:t>
            </a:r>
            <a:r>
              <a:rPr dirty="0" sz="3250">
                <a:solidFill>
                  <a:srgbClr val="000000"/>
                </a:solidFill>
                <a:latin typeface="FUPJKO+DM Sans Regular"/>
                <a:cs typeface="FUPJKO+DM Sans Regular"/>
              </a:rPr>
              <a:t>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957665" y="7340890"/>
            <a:ext cx="9219876" cy="19113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76088" marR="0">
              <a:lnSpc>
                <a:spcPts val="4249"/>
              </a:lnSpc>
              <a:spcBef>
                <a:spcPts val="0"/>
              </a:spcBef>
              <a:spcAft>
                <a:spcPts val="0"/>
              </a:spcAft>
            </a:pPr>
            <a:r>
              <a:rPr dirty="0" sz="3250">
                <a:solidFill>
                  <a:srgbClr val="0000f0"/>
                </a:solidFill>
                <a:latin typeface="FUPJKO+DM Sans Regular"/>
                <a:cs typeface="FUPJKO+DM Sans Regular"/>
              </a:rPr>
              <a:t>https://docs.python.org/3/library/tkinter.html</a:t>
            </a:r>
          </a:p>
          <a:p>
            <a:pPr marL="0" marR="0">
              <a:lnSpc>
                <a:spcPts val="4249"/>
              </a:lnSpc>
              <a:spcBef>
                <a:spcPts val="1050"/>
              </a:spcBef>
              <a:spcAft>
                <a:spcPts val="0"/>
              </a:spcAft>
            </a:pPr>
            <a:r>
              <a:rPr dirty="0" sz="3250">
                <a:solidFill>
                  <a:srgbClr val="000000"/>
                </a:solidFill>
                <a:latin typeface="FUPJKO+DM Sans Regular"/>
                <a:cs typeface="FUPJKO+DM Sans Regular"/>
              </a:rPr>
              <a:t>5.</a:t>
            </a:r>
            <a:r>
              <a:rPr dirty="0" sz="3250" spc="325">
                <a:solidFill>
                  <a:srgbClr val="000000"/>
                </a:solidFill>
                <a:latin typeface="FUPJKO+DM Sans Regular"/>
                <a:cs typeface="FUPJKO+DM Sans Regular"/>
              </a:rPr>
              <a:t> </a:t>
            </a:r>
            <a:r>
              <a:rPr dirty="0" sz="3250" b="1">
                <a:solidFill>
                  <a:srgbClr val="000000"/>
                </a:solidFill>
                <a:latin typeface="JFWHKL+DM Sans Bold"/>
                <a:cs typeface="JFWHKL+DM Sans Bold"/>
              </a:rPr>
              <a:t>Scikit-learn</a:t>
            </a:r>
            <a:r>
              <a:rPr dirty="0" sz="3250" b="1">
                <a:solidFill>
                  <a:srgbClr val="000000"/>
                </a:solidFill>
                <a:latin typeface="JFWHKL+DM Sans Bold"/>
                <a:cs typeface="JFWHKL+DM Sans Bold"/>
              </a:rPr>
              <a:t> </a:t>
            </a:r>
            <a:r>
              <a:rPr dirty="0" sz="3250" b="1">
                <a:solidFill>
                  <a:srgbClr val="000000"/>
                </a:solidFill>
                <a:latin typeface="JFWHKL+DM Sans Bold"/>
                <a:cs typeface="JFWHKL+DM Sans Bold"/>
              </a:rPr>
              <a:t>documentation</a:t>
            </a:r>
          </a:p>
          <a:p>
            <a:pPr marL="376088" marR="0">
              <a:lnSpc>
                <a:spcPts val="4249"/>
              </a:lnSpc>
              <a:spcBef>
                <a:spcPts val="1000"/>
              </a:spcBef>
              <a:spcAft>
                <a:spcPts val="0"/>
              </a:spcAft>
            </a:pPr>
            <a:r>
              <a:rPr dirty="0" sz="3250">
                <a:solidFill>
                  <a:srgbClr val="0000f0"/>
                </a:solidFill>
                <a:latin typeface="FUPJKO+DM Sans Regular"/>
                <a:cs typeface="FUPJKO+DM Sans Regular"/>
              </a:rPr>
              <a:t>https://scikitlearn.org/stable/user_guide.html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571625" y="9683601"/>
            <a:ext cx="2798224" cy="3357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ed5e5c"/>
                </a:solidFill>
                <a:latin typeface="JFWHKL+DM Sans Bold"/>
                <a:cs typeface="JFWHKL+DM Sans Bold"/>
              </a:rPr>
              <a:t>BACK</a:t>
            </a:r>
            <a:r>
              <a:rPr dirty="0" sz="1800" spc="-143" b="1" u="sng">
                <a:solidFill>
                  <a:srgbClr val="ed5e5c"/>
                </a:solidFill>
                <a:latin typeface="JFWHKL+DM Sans Bold"/>
                <a:cs typeface="JFWHKL+DM Sans Bold"/>
              </a:rPr>
              <a:t> </a:t>
            </a:r>
            <a:r>
              <a:rPr dirty="0" sz="1800" b="1" u="sng">
                <a:solidFill>
                  <a:srgbClr val="ed5e5c"/>
                </a:solidFill>
                <a:latin typeface="JFWHKL+DM Sans Bold"/>
                <a:cs typeface="JFWHKL+DM Sans Bold"/>
              </a:rPr>
              <a:t>TO</a:t>
            </a:r>
            <a:r>
              <a:rPr dirty="0" sz="1800" spc="-143" b="1" u="sng">
                <a:solidFill>
                  <a:srgbClr val="ed5e5c"/>
                </a:solidFill>
                <a:latin typeface="JFWHKL+DM Sans Bold"/>
                <a:cs typeface="JFWHKL+DM Sans Bold"/>
              </a:rPr>
              <a:t> </a:t>
            </a:r>
            <a:r>
              <a:rPr dirty="0" sz="1800" b="1" u="sng">
                <a:solidFill>
                  <a:srgbClr val="ed5e5c"/>
                </a:solidFill>
                <a:latin typeface="JFWHKL+DM Sans Bold"/>
                <a:cs typeface="JFWHKL+DM Sans Bold"/>
              </a:rPr>
              <a:t>FUTURE</a:t>
            </a:r>
            <a:r>
              <a:rPr dirty="0" sz="1800" spc="-143" b="1" u="sng">
                <a:solidFill>
                  <a:srgbClr val="ed5e5c"/>
                </a:solidFill>
                <a:latin typeface="JFWHKL+DM Sans Bold"/>
                <a:cs typeface="JFWHKL+DM Sans Bold"/>
              </a:rPr>
              <a:t> </a:t>
            </a:r>
            <a:r>
              <a:rPr dirty="0" sz="1800" b="1" u="sng">
                <a:solidFill>
                  <a:srgbClr val="ed5e5c"/>
                </a:solidFill>
                <a:latin typeface="JFWHKL+DM Sans Bold"/>
                <a:cs typeface="JFWHKL+DM Sans Bold"/>
              </a:rPr>
              <a:t>WORK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922774" y="470018"/>
            <a:ext cx="3943393" cy="881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640"/>
              </a:lnSpc>
              <a:spcBef>
                <a:spcPts val="0"/>
              </a:spcBef>
              <a:spcAft>
                <a:spcPts val="0"/>
              </a:spcAft>
            </a:pPr>
            <a:r>
              <a:rPr dirty="0" sz="5100" b="1">
                <a:solidFill>
                  <a:srgbClr val="ffffff"/>
                </a:solidFill>
                <a:latin typeface="PAUKSN+DM Sans Bold"/>
                <a:cs typeface="PAUKSN+DM Sans Bold"/>
              </a:rPr>
              <a:t>Appendices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70273" y="477843"/>
            <a:ext cx="7176195" cy="10963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332"/>
              </a:lnSpc>
              <a:spcBef>
                <a:spcPts val="0"/>
              </a:spcBef>
              <a:spcAft>
                <a:spcPts val="0"/>
              </a:spcAft>
            </a:pPr>
            <a:r>
              <a:rPr dirty="0" sz="6400" b="1">
                <a:solidFill>
                  <a:srgbClr val="ffffff"/>
                </a:solidFill>
                <a:latin typeface="JTSKRG+DM Sans Bold"/>
                <a:cs typeface="JTSKRG+DM Sans Bold"/>
              </a:rPr>
              <a:t>Table</a:t>
            </a:r>
            <a:r>
              <a:rPr dirty="0" sz="6400" b="1">
                <a:solidFill>
                  <a:srgbClr val="ffffff"/>
                </a:solidFill>
                <a:latin typeface="JTSKRG+DM Sans Bold"/>
                <a:cs typeface="JTSKRG+DM Sans Bold"/>
              </a:rPr>
              <a:t> </a:t>
            </a:r>
            <a:r>
              <a:rPr dirty="0" sz="6400" b="1">
                <a:solidFill>
                  <a:srgbClr val="ffffff"/>
                </a:solidFill>
                <a:latin typeface="JTSKRG+DM Sans Bold"/>
                <a:cs typeface="JTSKRG+DM Sans Bold"/>
              </a:rPr>
              <a:t>of</a:t>
            </a:r>
            <a:r>
              <a:rPr dirty="0" sz="6400" b="1">
                <a:solidFill>
                  <a:srgbClr val="ffffff"/>
                </a:solidFill>
                <a:latin typeface="JTSKRG+DM Sans Bold"/>
                <a:cs typeface="JTSKRG+DM Sans Bold"/>
              </a:rPr>
              <a:t> </a:t>
            </a:r>
            <a:r>
              <a:rPr dirty="0" sz="6400" b="1">
                <a:solidFill>
                  <a:srgbClr val="ffffff"/>
                </a:solidFill>
                <a:latin typeface="JTSKRG+DM Sans Bold"/>
                <a:cs typeface="JTSKRG+DM Sans Bold"/>
              </a:rPr>
              <a:t>Contents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54964" y="2029242"/>
            <a:ext cx="2223720" cy="510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21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PVQIMK+DM Sans Regular"/>
                <a:cs typeface="PVQIMK+DM Sans Regular"/>
              </a:rPr>
              <a:t>Introduction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32780" y="2068503"/>
            <a:ext cx="275071" cy="5010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4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JTSKRG+DM Sans Bold"/>
                <a:cs typeface="JTSKRG+DM Sans Bold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92596" y="2960728"/>
            <a:ext cx="3232200" cy="510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21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JTSKRG+DM Sans Bold"/>
                <a:cs typeface="JTSKRG+DM Sans Bold"/>
              </a:rPr>
              <a:t>2</a:t>
            </a:r>
            <a:r>
              <a:rPr dirty="0" sz="2800" spc="4525" b="1">
                <a:solidFill>
                  <a:srgbClr val="ffffff"/>
                </a:solidFill>
                <a:latin typeface="JTSKRG+DM Sans Bold"/>
                <a:cs typeface="JTSKRG+DM Sans Bold"/>
              </a:rPr>
              <a:t> </a:t>
            </a:r>
            <a:r>
              <a:rPr dirty="0" sz="2850">
                <a:solidFill>
                  <a:srgbClr val="000000"/>
                </a:solidFill>
                <a:latin typeface="PVQIMK+DM Sans Regular"/>
                <a:cs typeface="PVQIMK+DM Sans Regular"/>
              </a:rPr>
              <a:t>Methodology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88131" y="3836293"/>
            <a:ext cx="8118686" cy="512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21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JTSKRG+DM Sans Bold"/>
                <a:cs typeface="JTSKRG+DM Sans Bold"/>
              </a:rPr>
              <a:t>3</a:t>
            </a:r>
            <a:r>
              <a:rPr dirty="0" sz="2800" spc="4490" b="1">
                <a:solidFill>
                  <a:srgbClr val="ffffff"/>
                </a:solidFill>
                <a:latin typeface="JTSKRG+DM Sans Bold"/>
                <a:cs typeface="JTSKRG+DM Sans Bold"/>
              </a:rPr>
              <a:t> </a:t>
            </a:r>
            <a:r>
              <a:rPr dirty="0" sz="2850">
                <a:solidFill>
                  <a:srgbClr val="000000"/>
                </a:solidFill>
                <a:latin typeface="PVQIMK+DM Sans Regular"/>
                <a:cs typeface="PVQIMK+DM Sans Regular"/>
              </a:rPr>
              <a:t>System</a:t>
            </a:r>
            <a:r>
              <a:rPr dirty="0" sz="2850">
                <a:solidFill>
                  <a:srgbClr val="000000"/>
                </a:solidFill>
                <a:latin typeface="PVQIMK+DM Sans Regular"/>
                <a:cs typeface="PVQIMK+DM Sans Regular"/>
              </a:rPr>
              <a:t> </a:t>
            </a:r>
            <a:r>
              <a:rPr dirty="0" sz="2850">
                <a:solidFill>
                  <a:srgbClr val="000000"/>
                </a:solidFill>
                <a:latin typeface="PVQIMK+DM Sans Regular"/>
                <a:cs typeface="PVQIMK+DM Sans Regular"/>
              </a:rPr>
              <a:t>Design:</a:t>
            </a:r>
            <a:r>
              <a:rPr dirty="0" sz="2850">
                <a:solidFill>
                  <a:srgbClr val="000000"/>
                </a:solidFill>
                <a:latin typeface="PVQIMK+DM Sans Regular"/>
                <a:cs typeface="PVQIMK+DM Sans Regular"/>
              </a:rPr>
              <a:t> </a:t>
            </a:r>
            <a:r>
              <a:rPr dirty="0" sz="2850">
                <a:solidFill>
                  <a:srgbClr val="000000"/>
                </a:solidFill>
                <a:latin typeface="PVQIMK+DM Sans Regular"/>
                <a:cs typeface="PVQIMK+DM Sans Regular"/>
              </a:rPr>
              <a:t>Requirement,</a:t>
            </a:r>
            <a:r>
              <a:rPr dirty="0" sz="2850">
                <a:solidFill>
                  <a:srgbClr val="000000"/>
                </a:solidFill>
                <a:latin typeface="PVQIMK+DM Sans Regular"/>
                <a:cs typeface="PVQIMK+DM Sans Regular"/>
              </a:rPr>
              <a:t> </a:t>
            </a:r>
            <a:r>
              <a:rPr dirty="0" sz="2850">
                <a:solidFill>
                  <a:srgbClr val="000000"/>
                </a:solidFill>
                <a:latin typeface="PVQIMK+DM Sans Regular"/>
                <a:cs typeface="PVQIMK+DM Sans Regular"/>
              </a:rPr>
              <a:t>H/w</a:t>
            </a:r>
            <a:r>
              <a:rPr dirty="0" sz="2850">
                <a:solidFill>
                  <a:srgbClr val="000000"/>
                </a:solidFill>
                <a:latin typeface="PVQIMK+DM Sans Regular"/>
                <a:cs typeface="PVQIMK+DM Sans Regular"/>
              </a:rPr>
              <a:t> </a:t>
            </a:r>
            <a:r>
              <a:rPr dirty="0" sz="2850">
                <a:solidFill>
                  <a:srgbClr val="000000"/>
                </a:solidFill>
                <a:latin typeface="PVQIMK+DM Sans Regular"/>
                <a:cs typeface="PVQIMK+DM Sans Regular"/>
              </a:rPr>
              <a:t>and</a:t>
            </a:r>
            <a:r>
              <a:rPr dirty="0" sz="2850">
                <a:solidFill>
                  <a:srgbClr val="000000"/>
                </a:solidFill>
                <a:latin typeface="PVQIMK+DM Sans Regular"/>
                <a:cs typeface="PVQIMK+DM Sans Regular"/>
              </a:rPr>
              <a:t> </a:t>
            </a:r>
            <a:r>
              <a:rPr dirty="0" sz="2850">
                <a:solidFill>
                  <a:srgbClr val="000000"/>
                </a:solidFill>
                <a:latin typeface="PVQIMK+DM Sans Regular"/>
                <a:cs typeface="PVQIMK+DM Sans Regular"/>
              </a:rPr>
              <a:t>S/w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83964" y="4782731"/>
            <a:ext cx="3673135" cy="511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21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JTSKRG+DM Sans Bold"/>
                <a:cs typeface="JTSKRG+DM Sans Bold"/>
              </a:rPr>
              <a:t>5</a:t>
            </a:r>
            <a:r>
              <a:rPr dirty="0" sz="2800" spc="4456" b="1">
                <a:solidFill>
                  <a:srgbClr val="ffffff"/>
                </a:solidFill>
                <a:latin typeface="JTSKRG+DM Sans Bold"/>
                <a:cs typeface="JTSKRG+DM Sans Bold"/>
              </a:rPr>
              <a:t> </a:t>
            </a:r>
            <a:r>
              <a:rPr dirty="0" sz="2850">
                <a:solidFill>
                  <a:srgbClr val="000000"/>
                </a:solidFill>
                <a:latin typeface="PVQIMK+DM Sans Regular"/>
                <a:cs typeface="PVQIMK+DM Sans Regular"/>
              </a:rPr>
              <a:t>Implementation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81434" y="5732611"/>
            <a:ext cx="6316032" cy="141007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4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JTSKRG+DM Sans Bold"/>
                <a:cs typeface="JTSKRG+DM Sans Bold"/>
              </a:rPr>
              <a:t>6</a:t>
            </a:r>
            <a:r>
              <a:rPr dirty="0" sz="2800" spc="4437" b="1">
                <a:solidFill>
                  <a:srgbClr val="ffffff"/>
                </a:solidFill>
                <a:latin typeface="JTSKRG+DM Sans Bold"/>
                <a:cs typeface="JTSKRG+DM Sans Bold"/>
              </a:rPr>
              <a:t> </a:t>
            </a:r>
            <a:r>
              <a:rPr dirty="0" sz="2750" spc="-13">
                <a:solidFill>
                  <a:srgbClr val="000000"/>
                </a:solidFill>
                <a:latin typeface="PVQIMK+DM Sans Regular"/>
                <a:cs typeface="PVQIMK+DM Sans Regular"/>
              </a:rPr>
              <a:t>Outcome</a:t>
            </a:r>
            <a:r>
              <a:rPr dirty="0" sz="2750">
                <a:solidFill>
                  <a:srgbClr val="000000"/>
                </a:solidFill>
                <a:latin typeface="PVQIMK+DM Sans Regular"/>
                <a:cs typeface="PVQIMK+DM Sans Regular"/>
              </a:rPr>
              <a:t> </a:t>
            </a:r>
            <a:r>
              <a:rPr dirty="0" sz="2750" spc="-12">
                <a:solidFill>
                  <a:srgbClr val="000000"/>
                </a:solidFill>
                <a:latin typeface="PVQIMK+DM Sans Regular"/>
                <a:cs typeface="PVQIMK+DM Sans Regular"/>
              </a:rPr>
              <a:t>or</a:t>
            </a:r>
            <a:r>
              <a:rPr dirty="0" sz="2750">
                <a:solidFill>
                  <a:srgbClr val="000000"/>
                </a:solidFill>
                <a:latin typeface="PVQIMK+DM Sans Regular"/>
                <a:cs typeface="PVQIMK+DM Sans Regular"/>
              </a:rPr>
              <a:t> </a:t>
            </a:r>
            <a:r>
              <a:rPr dirty="0" sz="2750" spc="-10">
                <a:solidFill>
                  <a:srgbClr val="000000"/>
                </a:solidFill>
                <a:latin typeface="PVQIMK+DM Sans Regular"/>
                <a:cs typeface="PVQIMK+DM Sans Regular"/>
              </a:rPr>
              <a:t>Results</a:t>
            </a:r>
            <a:r>
              <a:rPr dirty="0" sz="2750">
                <a:solidFill>
                  <a:srgbClr val="000000"/>
                </a:solidFill>
                <a:latin typeface="PVQIMK+DM Sans Regular"/>
                <a:cs typeface="PVQIMK+DM Sans Regular"/>
              </a:rPr>
              <a:t> </a:t>
            </a:r>
            <a:r>
              <a:rPr dirty="0" sz="2750" spc="-12">
                <a:solidFill>
                  <a:srgbClr val="000000"/>
                </a:solidFill>
                <a:latin typeface="PVQIMK+DM Sans Regular"/>
                <a:cs typeface="PVQIMK+DM Sans Regular"/>
              </a:rPr>
              <a:t>and</a:t>
            </a:r>
            <a:r>
              <a:rPr dirty="0" sz="2750">
                <a:solidFill>
                  <a:srgbClr val="000000"/>
                </a:solidFill>
                <a:latin typeface="PVQIMK+DM Sans Regular"/>
                <a:cs typeface="PVQIMK+DM Sans Regular"/>
              </a:rPr>
              <a:t> </a:t>
            </a:r>
            <a:r>
              <a:rPr dirty="0" sz="2750" spc="-10">
                <a:solidFill>
                  <a:srgbClr val="000000"/>
                </a:solidFill>
                <a:latin typeface="PVQIMK+DM Sans Regular"/>
                <a:cs typeface="PVQIMK+DM Sans Regular"/>
              </a:rPr>
              <a:t>Analysis</a:t>
            </a:r>
          </a:p>
          <a:p>
            <a:pPr marL="17859" marR="0">
              <a:lnSpc>
                <a:spcPts val="3721"/>
              </a:lnSpc>
              <a:spcBef>
                <a:spcPts val="3358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JTSKRG+DM Sans Bold"/>
                <a:cs typeface="JTSKRG+DM Sans Bold"/>
              </a:rPr>
              <a:t>7</a:t>
            </a:r>
            <a:r>
              <a:rPr dirty="0" sz="2800" spc="4576" b="1">
                <a:solidFill>
                  <a:srgbClr val="ffffff"/>
                </a:solidFill>
                <a:latin typeface="JTSKRG+DM Sans Bold"/>
                <a:cs typeface="JTSKRG+DM Sans Bold"/>
              </a:rPr>
              <a:t> </a:t>
            </a:r>
            <a:r>
              <a:rPr dirty="0" sz="2850">
                <a:solidFill>
                  <a:srgbClr val="000000"/>
                </a:solidFill>
                <a:latin typeface="PVQIMK+DM Sans Regular"/>
                <a:cs typeface="PVQIMK+DM Sans Regular"/>
              </a:rPr>
              <a:t>Conclusion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81434" y="7565962"/>
            <a:ext cx="3090548" cy="140609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92" marR="0">
              <a:lnSpc>
                <a:spcPts val="3721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JTSKRG+DM Sans Bold"/>
                <a:cs typeface="JTSKRG+DM Sans Bold"/>
              </a:rPr>
              <a:t>8</a:t>
            </a:r>
            <a:r>
              <a:rPr dirty="0" sz="2800" spc="4444" b="1">
                <a:solidFill>
                  <a:srgbClr val="ffffff"/>
                </a:solidFill>
                <a:latin typeface="JTSKRG+DM Sans Bold"/>
                <a:cs typeface="JTSKRG+DM Sans Bold"/>
              </a:rPr>
              <a:t> </a:t>
            </a:r>
            <a:r>
              <a:rPr dirty="0" sz="2850">
                <a:solidFill>
                  <a:srgbClr val="000000"/>
                </a:solidFill>
                <a:latin typeface="PVQIMK+DM Sans Regular"/>
                <a:cs typeface="PVQIMK+DM Sans Regular"/>
              </a:rPr>
              <a:t>Future</a:t>
            </a:r>
            <a:r>
              <a:rPr dirty="0" sz="2850">
                <a:solidFill>
                  <a:srgbClr val="000000"/>
                </a:solidFill>
                <a:latin typeface="PVQIMK+DM Sans Regular"/>
                <a:cs typeface="PVQIMK+DM Sans Regular"/>
              </a:rPr>
              <a:t> </a:t>
            </a:r>
            <a:r>
              <a:rPr dirty="0" sz="2850">
                <a:solidFill>
                  <a:srgbClr val="000000"/>
                </a:solidFill>
                <a:latin typeface="PVQIMK+DM Sans Regular"/>
                <a:cs typeface="PVQIMK+DM Sans Regular"/>
              </a:rPr>
              <a:t>Work</a:t>
            </a:r>
          </a:p>
          <a:p>
            <a:pPr marL="0" marR="0">
              <a:lnSpc>
                <a:spcPts val="3721"/>
              </a:lnSpc>
              <a:spcBef>
                <a:spcPts val="3377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JTSKRG+DM Sans Bold"/>
                <a:cs typeface="JTSKRG+DM Sans Bold"/>
              </a:rPr>
              <a:t>9</a:t>
            </a:r>
            <a:r>
              <a:rPr dirty="0" sz="2800" spc="4437" b="1">
                <a:solidFill>
                  <a:srgbClr val="ffffff"/>
                </a:solidFill>
                <a:latin typeface="JTSKRG+DM Sans Bold"/>
                <a:cs typeface="JTSKRG+DM Sans Bold"/>
              </a:rPr>
              <a:t> </a:t>
            </a:r>
            <a:r>
              <a:rPr dirty="0" sz="2850">
                <a:solidFill>
                  <a:srgbClr val="000000"/>
                </a:solidFill>
                <a:latin typeface="PVQIMK+DM Sans Regular"/>
                <a:cs typeface="PVQIMK+DM Sans Regular"/>
              </a:rPr>
              <a:t>References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81434" y="9341438"/>
            <a:ext cx="377830" cy="5010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645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ffffff"/>
                </a:solidFill>
                <a:latin typeface="JTSKRG+DM Sans Bold"/>
                <a:cs typeface="JTSKRG+DM Sans Bold"/>
              </a:rPr>
              <a:t>9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554964" y="9392812"/>
            <a:ext cx="2173262" cy="510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21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000000"/>
                </a:solidFill>
                <a:latin typeface="PVQIMK+DM Sans Regular"/>
                <a:cs typeface="PVQIMK+DM Sans Regular"/>
              </a:rPr>
              <a:t>Appendices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06209" y="657539"/>
            <a:ext cx="3921478" cy="8482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379"/>
              </a:lnSpc>
              <a:spcBef>
                <a:spcPts val="0"/>
              </a:spcBef>
              <a:spcAft>
                <a:spcPts val="0"/>
              </a:spcAft>
            </a:pPr>
            <a:r>
              <a:rPr dirty="0" sz="4900" b="1">
                <a:solidFill>
                  <a:srgbClr val="ffffff"/>
                </a:solidFill>
                <a:latin typeface="VOHIUK+DM Sans Bold"/>
                <a:cs typeface="VOHIUK+DM Sans Bold"/>
              </a:rPr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29045" y="2144241"/>
            <a:ext cx="10632608" cy="30711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97"/>
              </a:lnSpc>
              <a:spcBef>
                <a:spcPts val="0"/>
              </a:spcBef>
              <a:spcAft>
                <a:spcPts val="0"/>
              </a:spcAft>
            </a:pPr>
            <a:r>
              <a:rPr dirty="0" sz="2900" spc="11">
                <a:solidFill>
                  <a:srgbClr val="000000"/>
                </a:solidFill>
                <a:latin typeface="HWJOCA+DM Sans Regular"/>
                <a:cs typeface="HWJOCA+DM Sans Regular"/>
              </a:rPr>
              <a:t>Welcome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to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AlertSphere: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Disaster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 spc="10">
                <a:solidFill>
                  <a:srgbClr val="000000"/>
                </a:solidFill>
                <a:latin typeface="HWJOCA+DM Sans Regular"/>
                <a:cs typeface="HWJOCA+DM Sans Regular"/>
              </a:rPr>
              <a:t>Tweet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Detector.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In</a:t>
            </a:r>
            <a:r>
              <a:rPr dirty="0" sz="2900" spc="1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today's</a:t>
            </a:r>
          </a:p>
          <a:p>
            <a:pPr marL="0" marR="0">
              <a:lnSpc>
                <a:spcPts val="3797"/>
              </a:lnSpc>
              <a:spcBef>
                <a:spcPts val="218"/>
              </a:spcBef>
              <a:spcAft>
                <a:spcPts val="0"/>
              </a:spcAft>
            </a:pP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digital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age,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social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 spc="10">
                <a:solidFill>
                  <a:srgbClr val="000000"/>
                </a:solidFill>
                <a:latin typeface="HWJOCA+DM Sans Regular"/>
                <a:cs typeface="HWJOCA+DM Sans Regular"/>
              </a:rPr>
              <a:t>media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plays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a</a:t>
            </a:r>
            <a:r>
              <a:rPr dirty="0" sz="2900" spc="14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pivotal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role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in</a:t>
            </a:r>
            <a:r>
              <a:rPr dirty="0" sz="2900" spc="1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disseminating</a:t>
            </a:r>
          </a:p>
          <a:p>
            <a:pPr marL="0" marR="0">
              <a:lnSpc>
                <a:spcPts val="3797"/>
              </a:lnSpc>
              <a:spcBef>
                <a:spcPts val="218"/>
              </a:spcBef>
              <a:spcAft>
                <a:spcPts val="0"/>
              </a:spcAft>
            </a:pP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real-time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information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during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disasters.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 spc="11">
                <a:solidFill>
                  <a:srgbClr val="000000"/>
                </a:solidFill>
                <a:latin typeface="HWJOCA+DM Sans Regular"/>
                <a:cs typeface="HWJOCA+DM Sans Regular"/>
              </a:rPr>
              <a:t>Our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project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focuses</a:t>
            </a:r>
          </a:p>
          <a:p>
            <a:pPr marL="0" marR="0">
              <a:lnSpc>
                <a:spcPts val="3797"/>
              </a:lnSpc>
              <a:spcBef>
                <a:spcPts val="218"/>
              </a:spcBef>
              <a:spcAft>
                <a:spcPts val="0"/>
              </a:spcAft>
            </a:pPr>
            <a:r>
              <a:rPr dirty="0" sz="2900" spc="10">
                <a:solidFill>
                  <a:srgbClr val="000000"/>
                </a:solidFill>
                <a:latin typeface="HWJOCA+DM Sans Regular"/>
                <a:cs typeface="HWJOCA+DM Sans Regular"/>
              </a:rPr>
              <a:t>on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developing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a</a:t>
            </a:r>
            <a:r>
              <a:rPr dirty="0" sz="2900" spc="14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predictive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 spc="11">
                <a:solidFill>
                  <a:srgbClr val="000000"/>
                </a:solidFill>
                <a:latin typeface="HWJOCA+DM Sans Regular"/>
                <a:cs typeface="HWJOCA+DM Sans Regular"/>
              </a:rPr>
              <a:t>model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to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identify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disaster-related</a:t>
            </a:r>
          </a:p>
          <a:p>
            <a:pPr marL="0" marR="0">
              <a:lnSpc>
                <a:spcPts val="3797"/>
              </a:lnSpc>
              <a:spcBef>
                <a:spcPts val="268"/>
              </a:spcBef>
              <a:spcAft>
                <a:spcPts val="0"/>
              </a:spcAft>
            </a:pP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tweets,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aiding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in</a:t>
            </a:r>
            <a:r>
              <a:rPr dirty="0" sz="2900" spc="1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timely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response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and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 spc="11">
                <a:solidFill>
                  <a:srgbClr val="000000"/>
                </a:solidFill>
                <a:latin typeface="HWJOCA+DM Sans Regular"/>
                <a:cs typeface="HWJOCA+DM Sans Regular"/>
              </a:rPr>
              <a:t>management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efforts.</a:t>
            </a:r>
          </a:p>
          <a:p>
            <a:pPr marL="0" marR="0">
              <a:lnSpc>
                <a:spcPts val="3797"/>
              </a:lnSpc>
              <a:spcBef>
                <a:spcPts val="218"/>
              </a:spcBef>
              <a:spcAft>
                <a:spcPts val="0"/>
              </a:spcAft>
            </a:pP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Let's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explore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 spc="10">
                <a:solidFill>
                  <a:srgbClr val="000000"/>
                </a:solidFill>
                <a:latin typeface="HWJOCA+DM Sans Regular"/>
                <a:cs typeface="HWJOCA+DM Sans Regular"/>
              </a:rPr>
              <a:t>how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AlertSphere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revolutionizes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disaster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29045" y="5205068"/>
            <a:ext cx="10731504" cy="5204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97"/>
              </a:lnSpc>
              <a:spcBef>
                <a:spcPts val="0"/>
              </a:spcBef>
              <a:spcAft>
                <a:spcPts val="0"/>
              </a:spcAft>
            </a:pPr>
            <a:r>
              <a:rPr dirty="0" sz="2900" spc="11">
                <a:solidFill>
                  <a:srgbClr val="000000"/>
                </a:solidFill>
                <a:latin typeface="HWJOCA+DM Sans Regular"/>
                <a:cs typeface="HWJOCA+DM Sans Regular"/>
              </a:rPr>
              <a:t>management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through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advanced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machine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learning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techniques.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29045" y="6225344"/>
            <a:ext cx="10609273" cy="256098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97"/>
              </a:lnSpc>
              <a:spcBef>
                <a:spcPts val="0"/>
              </a:spcBef>
              <a:spcAft>
                <a:spcPts val="0"/>
              </a:spcAft>
            </a:pP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AlertSphere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is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a</a:t>
            </a:r>
            <a:r>
              <a:rPr dirty="0" sz="2900" spc="14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machine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learning-based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system</a:t>
            </a:r>
            <a:r>
              <a:rPr dirty="0" sz="2900" spc="11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designed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to</a:t>
            </a:r>
          </a:p>
          <a:p>
            <a:pPr marL="0" marR="0">
              <a:lnSpc>
                <a:spcPts val="3797"/>
              </a:lnSpc>
              <a:spcBef>
                <a:spcPts val="218"/>
              </a:spcBef>
              <a:spcAft>
                <a:spcPts val="0"/>
              </a:spcAft>
            </a:pP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predict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 spc="10">
                <a:solidFill>
                  <a:srgbClr val="000000"/>
                </a:solidFill>
                <a:latin typeface="HWJOCA+DM Sans Regular"/>
                <a:cs typeface="HWJOCA+DM Sans Regular"/>
              </a:rPr>
              <a:t>whether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a</a:t>
            </a:r>
            <a:r>
              <a:rPr dirty="0" sz="2900" spc="14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given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 spc="10">
                <a:solidFill>
                  <a:srgbClr val="000000"/>
                </a:solidFill>
                <a:latin typeface="HWJOCA+DM Sans Regular"/>
                <a:cs typeface="HWJOCA+DM Sans Regular"/>
              </a:rPr>
              <a:t>tweet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indicates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a</a:t>
            </a:r>
            <a:r>
              <a:rPr dirty="0" sz="2900" spc="14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disaster.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It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utilizes</a:t>
            </a:r>
          </a:p>
          <a:p>
            <a:pPr marL="0" marR="0">
              <a:lnSpc>
                <a:spcPts val="3797"/>
              </a:lnSpc>
              <a:spcBef>
                <a:spcPts val="218"/>
              </a:spcBef>
              <a:spcAft>
                <a:spcPts val="0"/>
              </a:spcAft>
            </a:pP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natural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language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processing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(NLP)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techniques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to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analyze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the</a:t>
            </a:r>
          </a:p>
          <a:p>
            <a:pPr marL="0" marR="0">
              <a:lnSpc>
                <a:spcPts val="3797"/>
              </a:lnSpc>
              <a:spcBef>
                <a:spcPts val="218"/>
              </a:spcBef>
              <a:spcAft>
                <a:spcPts val="0"/>
              </a:spcAft>
            </a:pP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text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content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 spc="10">
                <a:solidFill>
                  <a:srgbClr val="000000"/>
                </a:solidFill>
                <a:latin typeface="HWJOCA+DM Sans Regular"/>
                <a:cs typeface="HWJOCA+DM Sans Regular"/>
              </a:rPr>
              <a:t>of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tweets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and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classify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them</a:t>
            </a:r>
            <a:r>
              <a:rPr dirty="0" sz="2900" spc="11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as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either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disaster-</a:t>
            </a:r>
          </a:p>
          <a:p>
            <a:pPr marL="0" marR="0">
              <a:lnSpc>
                <a:spcPts val="3797"/>
              </a:lnSpc>
              <a:spcBef>
                <a:spcPts val="268"/>
              </a:spcBef>
              <a:spcAft>
                <a:spcPts val="0"/>
              </a:spcAft>
            </a:pP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related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 spc="10">
                <a:solidFill>
                  <a:srgbClr val="000000"/>
                </a:solidFill>
                <a:latin typeface="HWJOCA+DM Sans Regular"/>
                <a:cs typeface="HWJOCA+DM Sans Regular"/>
              </a:rPr>
              <a:t>or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 </a:t>
            </a:r>
            <a:r>
              <a:rPr dirty="0" sz="2900">
                <a:solidFill>
                  <a:srgbClr val="000000"/>
                </a:solidFill>
                <a:latin typeface="HWJOCA+DM Sans Regular"/>
                <a:cs typeface="HWJOCA+DM Sans Regular"/>
              </a:rPr>
              <a:t>not.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71625" y="9491268"/>
            <a:ext cx="3527457" cy="3357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3ab85c"/>
                </a:solidFill>
                <a:latin typeface="VOHIUK+DM Sans Bold"/>
                <a:cs typeface="VOHIUK+DM Sans Bold"/>
              </a:rPr>
              <a:t>BACK</a:t>
            </a:r>
            <a:r>
              <a:rPr dirty="0" sz="1800" spc="-143" b="1" u="sng">
                <a:solidFill>
                  <a:srgbClr val="3ab85c"/>
                </a:solidFill>
                <a:latin typeface="VOHIUK+DM Sans Bold"/>
                <a:cs typeface="VOHIUK+DM Sans Bold"/>
              </a:rPr>
              <a:t> </a:t>
            </a:r>
            <a:r>
              <a:rPr dirty="0" sz="1800" b="1" u="sng">
                <a:solidFill>
                  <a:srgbClr val="3ab85c"/>
                </a:solidFill>
                <a:latin typeface="VOHIUK+DM Sans Bold"/>
                <a:cs typeface="VOHIUK+DM Sans Bold"/>
              </a:rPr>
              <a:t>TO</a:t>
            </a:r>
            <a:r>
              <a:rPr dirty="0" sz="1800" spc="-143" b="1" u="sng">
                <a:solidFill>
                  <a:srgbClr val="3ab85c"/>
                </a:solidFill>
                <a:latin typeface="VOHIUK+DM Sans Bold"/>
                <a:cs typeface="VOHIUK+DM Sans Bold"/>
              </a:rPr>
              <a:t> </a:t>
            </a:r>
            <a:r>
              <a:rPr dirty="0" sz="1800" b="1" u="sng">
                <a:solidFill>
                  <a:srgbClr val="3ab85c"/>
                </a:solidFill>
                <a:latin typeface="VOHIUK+DM Sans Bold"/>
                <a:cs typeface="VOHIUK+DM Sans Bold"/>
              </a:rPr>
              <a:t>TABLE</a:t>
            </a:r>
            <a:r>
              <a:rPr dirty="0" sz="1800" spc="-143" b="1" u="sng">
                <a:solidFill>
                  <a:srgbClr val="3ab85c"/>
                </a:solidFill>
                <a:latin typeface="VOHIUK+DM Sans Bold"/>
                <a:cs typeface="VOHIUK+DM Sans Bold"/>
              </a:rPr>
              <a:t> </a:t>
            </a:r>
            <a:r>
              <a:rPr dirty="0" sz="1800" b="1" u="sng">
                <a:solidFill>
                  <a:srgbClr val="3ab85c"/>
                </a:solidFill>
                <a:latin typeface="VOHIUK+DM Sans Bold"/>
                <a:cs typeface="VOHIUK+DM Sans Bold"/>
              </a:rPr>
              <a:t>OF</a:t>
            </a:r>
            <a:r>
              <a:rPr dirty="0" sz="1800" spc="-143" b="1" u="sng">
                <a:solidFill>
                  <a:srgbClr val="3ab85c"/>
                </a:solidFill>
                <a:latin typeface="VOHIUK+DM Sans Bold"/>
                <a:cs typeface="VOHIUK+DM Sans Bold"/>
              </a:rPr>
              <a:t> </a:t>
            </a:r>
            <a:r>
              <a:rPr dirty="0" sz="1800" b="1" u="sng">
                <a:solidFill>
                  <a:srgbClr val="3ab85c"/>
                </a:solidFill>
                <a:latin typeface="VOHIUK+DM Sans Bold"/>
                <a:cs typeface="VOHIUK+DM Sans Bold"/>
              </a:rPr>
              <a:t>CONTENTS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28700" y="3740212"/>
            <a:ext cx="8730248" cy="1520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21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Special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Thanks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to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our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supervisor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 b="1">
                <a:solidFill>
                  <a:srgbClr val="202020"/>
                </a:solidFill>
                <a:latin typeface="QFQEJJ+DM Sans Bold"/>
                <a:cs typeface="QFQEJJ+DM Sans Bold"/>
              </a:rPr>
              <a:t>Mr.</a:t>
            </a:r>
            <a:r>
              <a:rPr dirty="0" sz="2850" b="1">
                <a:solidFill>
                  <a:srgbClr val="202020"/>
                </a:solidFill>
                <a:latin typeface="QFQEJJ+DM Sans Bold"/>
                <a:cs typeface="QFQEJJ+DM Sans Bold"/>
              </a:rPr>
              <a:t> </a:t>
            </a:r>
            <a:r>
              <a:rPr dirty="0" sz="2850" b="1">
                <a:solidFill>
                  <a:srgbClr val="202020"/>
                </a:solidFill>
                <a:latin typeface="QFQEJJ+DM Sans Bold"/>
                <a:cs typeface="QFQEJJ+DM Sans Bold"/>
              </a:rPr>
              <a:t>Aaftab</a:t>
            </a:r>
            <a:r>
              <a:rPr dirty="0" sz="2850" b="1">
                <a:solidFill>
                  <a:srgbClr val="202020"/>
                </a:solidFill>
                <a:latin typeface="QFQEJJ+DM Sans Bold"/>
                <a:cs typeface="QFQEJJ+DM Sans Bold"/>
              </a:rPr>
              <a:t> </a:t>
            </a:r>
            <a:r>
              <a:rPr dirty="0" sz="2850" b="1">
                <a:solidFill>
                  <a:srgbClr val="202020"/>
                </a:solidFill>
                <a:latin typeface="QFQEJJ+DM Sans Bold"/>
                <a:cs typeface="QFQEJJ+DM Sans Bold"/>
              </a:rPr>
              <a:t>Alam</a:t>
            </a:r>
          </a:p>
          <a:p>
            <a:pPr marL="0" marR="0">
              <a:lnSpc>
                <a:spcPts val="3721"/>
              </a:lnSpc>
              <a:spcBef>
                <a:spcPts val="253"/>
              </a:spcBef>
              <a:spcAft>
                <a:spcPts val="0"/>
              </a:spcAft>
            </a:pP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for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his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invaluable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guidance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and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support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throughout</a:t>
            </a:r>
          </a:p>
          <a:p>
            <a:pPr marL="0" marR="0">
              <a:lnSpc>
                <a:spcPts val="3721"/>
              </a:lnSpc>
              <a:spcBef>
                <a:spcPts val="253"/>
              </a:spcBef>
              <a:spcAft>
                <a:spcPts val="0"/>
              </a:spcAft>
            </a:pP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this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project.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28700" y="5759512"/>
            <a:ext cx="9032980" cy="35396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721"/>
              </a:lnSpc>
              <a:spcBef>
                <a:spcPts val="0"/>
              </a:spcBef>
              <a:spcAft>
                <a:spcPts val="0"/>
              </a:spcAft>
            </a:pP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We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would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also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like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to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acknowledge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the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efforts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of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our</a:t>
            </a:r>
          </a:p>
          <a:p>
            <a:pPr marL="0" marR="0">
              <a:lnSpc>
                <a:spcPts val="3721"/>
              </a:lnSpc>
              <a:spcBef>
                <a:spcPts val="253"/>
              </a:spcBef>
              <a:spcAft>
                <a:spcPts val="0"/>
              </a:spcAft>
            </a:pP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project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team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for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their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dedication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and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hard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work:</a:t>
            </a:r>
          </a:p>
          <a:p>
            <a:pPr marL="400496" marR="0">
              <a:lnSpc>
                <a:spcPts val="3721"/>
              </a:lnSpc>
              <a:spcBef>
                <a:spcPts val="253"/>
              </a:spcBef>
              <a:spcAft>
                <a:spcPts val="0"/>
              </a:spcAft>
            </a:pP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1.</a:t>
            </a:r>
            <a:r>
              <a:rPr dirty="0" sz="2850" spc="208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 b="1">
                <a:solidFill>
                  <a:srgbClr val="202020"/>
                </a:solidFill>
                <a:latin typeface="QFQEJJ+DM Sans Bold"/>
                <a:cs typeface="QFQEJJ+DM Sans Bold"/>
              </a:rPr>
              <a:t>Al</a:t>
            </a:r>
            <a:r>
              <a:rPr dirty="0" sz="2850" b="1">
                <a:solidFill>
                  <a:srgbClr val="202020"/>
                </a:solidFill>
                <a:latin typeface="QFQEJJ+DM Sans Bold"/>
                <a:cs typeface="QFQEJJ+DM Sans Bold"/>
              </a:rPr>
              <a:t> </a:t>
            </a:r>
            <a:r>
              <a:rPr dirty="0" sz="2850" b="1">
                <a:solidFill>
                  <a:srgbClr val="202020"/>
                </a:solidFill>
                <a:latin typeface="QFQEJJ+DM Sans Bold"/>
                <a:cs typeface="QFQEJJ+DM Sans Bold"/>
              </a:rPr>
              <a:t>Saim</a:t>
            </a:r>
            <a:r>
              <a:rPr dirty="0" sz="2850" b="1">
                <a:solidFill>
                  <a:srgbClr val="202020"/>
                </a:solidFill>
                <a:latin typeface="QFQEJJ+DM Sans Bold"/>
                <a:cs typeface="QFQEJJ+DM Sans Bold"/>
              </a:rPr>
              <a:t> </a:t>
            </a:r>
            <a:r>
              <a:rPr dirty="0" sz="2850" b="1">
                <a:solidFill>
                  <a:srgbClr val="202020"/>
                </a:solidFill>
                <a:latin typeface="QFQEJJ+DM Sans Bold"/>
                <a:cs typeface="QFQEJJ+DM Sans Bold"/>
              </a:rPr>
              <a:t>Shakeel</a:t>
            </a:r>
            <a:r>
              <a:rPr dirty="0" sz="2850" b="1">
                <a:solidFill>
                  <a:srgbClr val="202020"/>
                </a:solidFill>
                <a:latin typeface="QFQEJJ+DM Sans Bold"/>
                <a:cs typeface="QFQEJJ+DM Sans Bold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(Leader)</a:t>
            </a:r>
          </a:p>
          <a:p>
            <a:pPr marL="302418" marR="0">
              <a:lnSpc>
                <a:spcPts val="3721"/>
              </a:lnSpc>
              <a:spcBef>
                <a:spcPts val="203"/>
              </a:spcBef>
              <a:spcAft>
                <a:spcPts val="0"/>
              </a:spcAft>
            </a:pP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2.</a:t>
            </a:r>
            <a:r>
              <a:rPr dirty="0" sz="2850" spc="207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 b="1">
                <a:solidFill>
                  <a:srgbClr val="202020"/>
                </a:solidFill>
                <a:latin typeface="QFQEJJ+DM Sans Bold"/>
                <a:cs typeface="QFQEJJ+DM Sans Bold"/>
              </a:rPr>
              <a:t>Mohd.</a:t>
            </a:r>
            <a:r>
              <a:rPr dirty="0" sz="2850" b="1">
                <a:solidFill>
                  <a:srgbClr val="202020"/>
                </a:solidFill>
                <a:latin typeface="QFQEJJ+DM Sans Bold"/>
                <a:cs typeface="QFQEJJ+DM Sans Bold"/>
              </a:rPr>
              <a:t> </a:t>
            </a:r>
            <a:r>
              <a:rPr dirty="0" sz="2850" b="1">
                <a:solidFill>
                  <a:srgbClr val="202020"/>
                </a:solidFill>
                <a:latin typeface="QFQEJJ+DM Sans Bold"/>
                <a:cs typeface="QFQEJJ+DM Sans Bold"/>
              </a:rPr>
              <a:t>Faraz</a:t>
            </a:r>
            <a:r>
              <a:rPr dirty="0" sz="2850" b="1">
                <a:solidFill>
                  <a:srgbClr val="202020"/>
                </a:solidFill>
                <a:latin typeface="QFQEJJ+DM Sans Bold"/>
                <a:cs typeface="QFQEJJ+DM Sans Bold"/>
              </a:rPr>
              <a:t> </a:t>
            </a:r>
            <a:r>
              <a:rPr dirty="0" sz="2850" b="1">
                <a:solidFill>
                  <a:srgbClr val="202020"/>
                </a:solidFill>
                <a:latin typeface="QFQEJJ+DM Sans Bold"/>
                <a:cs typeface="QFQEJJ+DM Sans Bold"/>
              </a:rPr>
              <a:t>Khan</a:t>
            </a:r>
          </a:p>
          <a:p>
            <a:pPr marL="296614" marR="0">
              <a:lnSpc>
                <a:spcPts val="3721"/>
              </a:lnSpc>
              <a:spcBef>
                <a:spcPts val="253"/>
              </a:spcBef>
              <a:spcAft>
                <a:spcPts val="0"/>
              </a:spcAft>
            </a:pP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3.</a:t>
            </a:r>
            <a:r>
              <a:rPr dirty="0" sz="2850" spc="207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 b="1">
                <a:solidFill>
                  <a:srgbClr val="202020"/>
                </a:solidFill>
                <a:latin typeface="QFQEJJ+DM Sans Bold"/>
                <a:cs typeface="QFQEJJ+DM Sans Bold"/>
              </a:rPr>
              <a:t>Ahtisham</a:t>
            </a:r>
            <a:r>
              <a:rPr dirty="0" sz="2850" b="1">
                <a:solidFill>
                  <a:srgbClr val="202020"/>
                </a:solidFill>
                <a:latin typeface="QFQEJJ+DM Sans Bold"/>
                <a:cs typeface="QFQEJJ+DM Sans Bold"/>
              </a:rPr>
              <a:t> </a:t>
            </a:r>
            <a:r>
              <a:rPr dirty="0" sz="2850" b="1">
                <a:solidFill>
                  <a:srgbClr val="202020"/>
                </a:solidFill>
                <a:latin typeface="QFQEJJ+DM Sans Bold"/>
                <a:cs typeface="QFQEJJ+DM Sans Bold"/>
              </a:rPr>
              <a:t>Riyasat</a:t>
            </a:r>
          </a:p>
          <a:p>
            <a:pPr marL="0" marR="0">
              <a:lnSpc>
                <a:spcPts val="3721"/>
              </a:lnSpc>
              <a:spcBef>
                <a:spcPts val="253"/>
              </a:spcBef>
              <a:spcAft>
                <a:spcPts val="0"/>
              </a:spcAft>
            </a:pP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Your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collective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contributions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have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been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instrumental</a:t>
            </a:r>
          </a:p>
          <a:p>
            <a:pPr marL="0" marR="0">
              <a:lnSpc>
                <a:spcPts val="3721"/>
              </a:lnSpc>
              <a:spcBef>
                <a:spcPts val="253"/>
              </a:spcBef>
              <a:spcAft>
                <a:spcPts val="0"/>
              </a:spcAft>
            </a:pP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in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the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success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of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this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 </a:t>
            </a:r>
            <a:r>
              <a:rPr dirty="0" sz="2850">
                <a:solidFill>
                  <a:srgbClr val="202020"/>
                </a:solidFill>
                <a:latin typeface="ICGRAH+DM Sans Regular"/>
                <a:cs typeface="ICGRAH+DM Sans Regular"/>
              </a:rPr>
              <a:t>project.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98204" y="733714"/>
            <a:ext cx="4300922" cy="881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640"/>
              </a:lnSpc>
              <a:spcBef>
                <a:spcPts val="0"/>
              </a:spcBef>
              <a:spcAft>
                <a:spcPts val="0"/>
              </a:spcAft>
            </a:pPr>
            <a:r>
              <a:rPr dirty="0" sz="5100" b="1">
                <a:solidFill>
                  <a:srgbClr val="ffffff"/>
                </a:solidFill>
                <a:latin typeface="ATVBET+DM Sans Bold"/>
                <a:cs typeface="ATVBET+DM Sans Bold"/>
              </a:rPr>
              <a:t>Methodology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94608" y="2167246"/>
            <a:ext cx="4820502" cy="4387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54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26" b="1">
                <a:solidFill>
                  <a:srgbClr val="202020"/>
                </a:solidFill>
                <a:latin typeface="ATVBET+DM Sans Bold"/>
                <a:cs typeface="ATVBET+DM Sans Bold"/>
              </a:rPr>
              <a:t>Data</a:t>
            </a:r>
            <a:r>
              <a:rPr dirty="0" sz="2400" spc="119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4" b="1">
                <a:solidFill>
                  <a:srgbClr val="202020"/>
                </a:solidFill>
                <a:latin typeface="ATVBET+DM Sans Bold"/>
                <a:cs typeface="ATVBET+DM Sans Bold"/>
              </a:rPr>
              <a:t>acquisition</a:t>
            </a:r>
            <a:r>
              <a:rPr dirty="0" sz="2400" spc="122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4" b="1">
                <a:solidFill>
                  <a:srgbClr val="202020"/>
                </a:solidFill>
                <a:latin typeface="ATVBET+DM Sans Bold"/>
                <a:cs typeface="ATVBET+DM Sans Bold"/>
              </a:rPr>
              <a:t>from</a:t>
            </a:r>
            <a:r>
              <a:rPr dirty="0" sz="2400" spc="130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5" b="1">
                <a:solidFill>
                  <a:srgbClr val="202020"/>
                </a:solidFill>
                <a:latin typeface="ATVBET+DM Sans Bold"/>
                <a:cs typeface="ATVBET+DM Sans Bold"/>
              </a:rPr>
              <a:t>Kaggle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94608" y="3077277"/>
            <a:ext cx="8081654" cy="18037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54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26" b="1">
                <a:solidFill>
                  <a:srgbClr val="202020"/>
                </a:solidFill>
                <a:latin typeface="ATVBET+DM Sans Bold"/>
                <a:cs typeface="ATVBET+DM Sans Bold"/>
              </a:rPr>
              <a:t>Data</a:t>
            </a:r>
            <a:r>
              <a:rPr dirty="0" sz="2400" spc="119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6" b="1">
                <a:solidFill>
                  <a:srgbClr val="202020"/>
                </a:solidFill>
                <a:latin typeface="ATVBET+DM Sans Bold"/>
                <a:cs typeface="ATVBET+DM Sans Bold"/>
              </a:rPr>
              <a:t>preprocessing</a:t>
            </a:r>
            <a:r>
              <a:rPr dirty="0" sz="2400" spc="120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b="1">
                <a:solidFill>
                  <a:srgbClr val="202020"/>
                </a:solidFill>
                <a:latin typeface="ATVBET+DM Sans Bold"/>
                <a:cs typeface="ATVBET+DM Sans Bold"/>
              </a:rPr>
              <a:t>&amp;</a:t>
            </a:r>
            <a:r>
              <a:rPr dirty="0" sz="2400" spc="250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5" b="1">
                <a:solidFill>
                  <a:srgbClr val="202020"/>
                </a:solidFill>
                <a:latin typeface="ATVBET+DM Sans Bold"/>
                <a:cs typeface="ATVBET+DM Sans Bold"/>
              </a:rPr>
              <a:t>Feature</a:t>
            </a:r>
            <a:r>
              <a:rPr dirty="0" sz="2400" spc="121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5" b="1">
                <a:solidFill>
                  <a:srgbClr val="202020"/>
                </a:solidFill>
                <a:latin typeface="ATVBET+DM Sans Bold"/>
                <a:cs typeface="ATVBET+DM Sans Bold"/>
              </a:rPr>
              <a:t>Engineering</a:t>
            </a:r>
            <a:r>
              <a:rPr dirty="0" sz="2400" spc="120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6" b="1">
                <a:solidFill>
                  <a:srgbClr val="202020"/>
                </a:solidFill>
                <a:latin typeface="ATVBET+DM Sans Bold"/>
                <a:cs typeface="ATVBET+DM Sans Bold"/>
              </a:rPr>
              <a:t>steps:</a:t>
            </a:r>
          </a:p>
          <a:p>
            <a:pPr marL="0" marR="0">
              <a:lnSpc>
                <a:spcPts val="3154"/>
              </a:lnSpc>
              <a:spcBef>
                <a:spcPts val="378"/>
              </a:spcBef>
              <a:spcAft>
                <a:spcPts val="0"/>
              </a:spcAft>
            </a:pPr>
            <a:r>
              <a:rPr dirty="0" sz="2400" spc="125" b="1">
                <a:solidFill>
                  <a:srgbClr val="202020"/>
                </a:solidFill>
                <a:latin typeface="ATVBET+DM Sans Bold"/>
                <a:cs typeface="ATVBET+DM Sans Bold"/>
              </a:rPr>
              <a:t>handling</a:t>
            </a:r>
            <a:r>
              <a:rPr dirty="0" sz="2400" spc="120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5" b="1">
                <a:solidFill>
                  <a:srgbClr val="202020"/>
                </a:solidFill>
                <a:latin typeface="ATVBET+DM Sans Bold"/>
                <a:cs typeface="ATVBET+DM Sans Bold"/>
              </a:rPr>
              <a:t>null</a:t>
            </a:r>
            <a:r>
              <a:rPr dirty="0" sz="2400" spc="114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5" b="1">
                <a:solidFill>
                  <a:srgbClr val="202020"/>
                </a:solidFill>
                <a:latin typeface="ATVBET+DM Sans Bold"/>
                <a:cs typeface="ATVBET+DM Sans Bold"/>
              </a:rPr>
              <a:t>values,</a:t>
            </a:r>
            <a:r>
              <a:rPr dirty="0" sz="2400" spc="113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5" b="1">
                <a:solidFill>
                  <a:srgbClr val="202020"/>
                </a:solidFill>
                <a:latin typeface="ATVBET+DM Sans Bold"/>
                <a:cs typeface="ATVBET+DM Sans Bold"/>
              </a:rPr>
              <a:t>tokenization,</a:t>
            </a:r>
            <a:r>
              <a:rPr dirty="0" sz="2400" spc="113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5" b="1">
                <a:solidFill>
                  <a:srgbClr val="202020"/>
                </a:solidFill>
                <a:latin typeface="ATVBET+DM Sans Bold"/>
                <a:cs typeface="ATVBET+DM Sans Bold"/>
              </a:rPr>
              <a:t>lowercasing,</a:t>
            </a:r>
          </a:p>
          <a:p>
            <a:pPr marL="0" marR="0">
              <a:lnSpc>
                <a:spcPts val="3154"/>
              </a:lnSpc>
              <a:spcBef>
                <a:spcPts val="428"/>
              </a:spcBef>
              <a:spcAft>
                <a:spcPts val="0"/>
              </a:spcAft>
            </a:pPr>
            <a:r>
              <a:rPr dirty="0" sz="2400" spc="126" b="1">
                <a:solidFill>
                  <a:srgbClr val="202020"/>
                </a:solidFill>
                <a:latin typeface="ATVBET+DM Sans Bold"/>
                <a:cs typeface="ATVBET+DM Sans Bold"/>
              </a:rPr>
              <a:t>punctuation</a:t>
            </a:r>
            <a:r>
              <a:rPr dirty="0" sz="2400" spc="121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6" b="1">
                <a:solidFill>
                  <a:srgbClr val="202020"/>
                </a:solidFill>
                <a:latin typeface="ATVBET+DM Sans Bold"/>
                <a:cs typeface="ATVBET+DM Sans Bold"/>
              </a:rPr>
              <a:t>removal,</a:t>
            </a:r>
            <a:r>
              <a:rPr dirty="0" sz="2400" spc="112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5" b="1">
                <a:solidFill>
                  <a:srgbClr val="202020"/>
                </a:solidFill>
                <a:latin typeface="ATVBET+DM Sans Bold"/>
                <a:cs typeface="ATVBET+DM Sans Bold"/>
              </a:rPr>
              <a:t>stop</a:t>
            </a:r>
            <a:r>
              <a:rPr dirty="0" sz="2400" spc="122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7" b="1">
                <a:solidFill>
                  <a:srgbClr val="202020"/>
                </a:solidFill>
                <a:latin typeface="ATVBET+DM Sans Bold"/>
                <a:cs typeface="ATVBET+DM Sans Bold"/>
              </a:rPr>
              <a:t>word</a:t>
            </a:r>
            <a:r>
              <a:rPr dirty="0" sz="2400" spc="120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5" b="1">
                <a:solidFill>
                  <a:srgbClr val="202020"/>
                </a:solidFill>
                <a:latin typeface="ATVBET+DM Sans Bold"/>
                <a:cs typeface="ATVBET+DM Sans Bold"/>
              </a:rPr>
              <a:t>elimination,</a:t>
            </a:r>
          </a:p>
          <a:p>
            <a:pPr marL="0" marR="0">
              <a:lnSpc>
                <a:spcPts val="3154"/>
              </a:lnSpc>
              <a:spcBef>
                <a:spcPts val="428"/>
              </a:spcBef>
              <a:spcAft>
                <a:spcPts val="0"/>
              </a:spcAft>
            </a:pPr>
            <a:r>
              <a:rPr dirty="0" sz="2400" spc="127" b="1">
                <a:solidFill>
                  <a:srgbClr val="202020"/>
                </a:solidFill>
                <a:latin typeface="ATVBET+DM Sans Bold"/>
                <a:cs typeface="ATVBET+DM Sans Bold"/>
              </a:rPr>
              <a:t>stemming</a:t>
            </a:r>
            <a:r>
              <a:rPr dirty="0" sz="2400" spc="117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7" b="1">
                <a:solidFill>
                  <a:srgbClr val="202020"/>
                </a:solidFill>
                <a:latin typeface="ATVBET+DM Sans Bold"/>
                <a:cs typeface="ATVBET+DM Sans Bold"/>
              </a:rPr>
              <a:t>or</a:t>
            </a:r>
            <a:r>
              <a:rPr dirty="0" sz="2400" spc="114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5" b="1">
                <a:solidFill>
                  <a:srgbClr val="202020"/>
                </a:solidFill>
                <a:latin typeface="ATVBET+DM Sans Bold"/>
                <a:cs typeface="ATVBET+DM Sans Bold"/>
              </a:rPr>
              <a:t>lemmatization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94608" y="5352355"/>
            <a:ext cx="6209508" cy="89371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54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25" b="1">
                <a:solidFill>
                  <a:srgbClr val="202020"/>
                </a:solidFill>
                <a:latin typeface="ATVBET+DM Sans Bold"/>
                <a:cs typeface="ATVBET+DM Sans Bold"/>
              </a:rPr>
              <a:t>Transform</a:t>
            </a:r>
            <a:r>
              <a:rPr dirty="0" sz="2400" spc="128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7" b="1">
                <a:solidFill>
                  <a:srgbClr val="202020"/>
                </a:solidFill>
                <a:latin typeface="ATVBET+DM Sans Bold"/>
                <a:cs typeface="ATVBET+DM Sans Bold"/>
              </a:rPr>
              <a:t>words</a:t>
            </a:r>
            <a:r>
              <a:rPr dirty="0" sz="2400" spc="116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3" b="1">
                <a:solidFill>
                  <a:srgbClr val="202020"/>
                </a:solidFill>
                <a:latin typeface="ATVBET+DM Sans Bold"/>
                <a:cs typeface="ATVBET+DM Sans Bold"/>
              </a:rPr>
              <a:t>into</a:t>
            </a:r>
            <a:r>
              <a:rPr dirty="0" sz="2400" spc="123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5" b="1">
                <a:solidFill>
                  <a:srgbClr val="202020"/>
                </a:solidFill>
                <a:latin typeface="ATVBET+DM Sans Bold"/>
                <a:cs typeface="ATVBET+DM Sans Bold"/>
              </a:rPr>
              <a:t>vectors</a:t>
            </a:r>
            <a:r>
              <a:rPr dirty="0" sz="2400" spc="119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8" b="1">
                <a:solidFill>
                  <a:srgbClr val="202020"/>
                </a:solidFill>
                <a:latin typeface="ATVBET+DM Sans Bold"/>
                <a:cs typeface="ATVBET+DM Sans Bold"/>
              </a:rPr>
              <a:t>Count</a:t>
            </a:r>
          </a:p>
          <a:p>
            <a:pPr marL="0" marR="0">
              <a:lnSpc>
                <a:spcPts val="3154"/>
              </a:lnSpc>
              <a:spcBef>
                <a:spcPts val="378"/>
              </a:spcBef>
              <a:spcAft>
                <a:spcPts val="0"/>
              </a:spcAft>
            </a:pPr>
            <a:r>
              <a:rPr dirty="0" sz="2400" spc="125" b="1">
                <a:solidFill>
                  <a:srgbClr val="202020"/>
                </a:solidFill>
                <a:latin typeface="ATVBET+DM Sans Bold"/>
                <a:cs typeface="ATVBET+DM Sans Bold"/>
              </a:rPr>
              <a:t>Vectorization</a:t>
            </a:r>
            <a:r>
              <a:rPr dirty="0" sz="2400" spc="122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7" b="1">
                <a:solidFill>
                  <a:srgbClr val="202020"/>
                </a:solidFill>
                <a:latin typeface="ATVBET+DM Sans Bold"/>
                <a:cs typeface="ATVBET+DM Sans Bold"/>
              </a:rPr>
              <a:t>or</a:t>
            </a:r>
            <a:r>
              <a:rPr dirty="0" sz="2400" spc="114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5" b="1">
                <a:solidFill>
                  <a:srgbClr val="202020"/>
                </a:solidFill>
                <a:latin typeface="ATVBET+DM Sans Bold"/>
                <a:cs typeface="ATVBET+DM Sans Bold"/>
              </a:rPr>
              <a:t>TF-IDF</a:t>
            </a:r>
            <a:r>
              <a:rPr dirty="0" sz="2400" spc="120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5" b="1">
                <a:solidFill>
                  <a:srgbClr val="202020"/>
                </a:solidFill>
                <a:latin typeface="ATVBET+DM Sans Bold"/>
                <a:cs typeface="ATVBET+DM Sans Bold"/>
              </a:rPr>
              <a:t>Vectorization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94608" y="6717402"/>
            <a:ext cx="6868313" cy="134873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54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29" b="1">
                <a:solidFill>
                  <a:srgbClr val="202020"/>
                </a:solidFill>
                <a:latin typeface="ATVBET+DM Sans Bold"/>
                <a:cs typeface="ATVBET+DM Sans Bold"/>
              </a:rPr>
              <a:t>Model</a:t>
            </a:r>
            <a:r>
              <a:rPr dirty="0" sz="2400" spc="110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5" b="1">
                <a:solidFill>
                  <a:srgbClr val="202020"/>
                </a:solidFill>
                <a:latin typeface="ATVBET+DM Sans Bold"/>
                <a:cs typeface="ATVBET+DM Sans Bold"/>
              </a:rPr>
              <a:t>selection:</a:t>
            </a:r>
            <a:r>
              <a:rPr dirty="0" sz="2400" spc="113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6" b="1">
                <a:solidFill>
                  <a:srgbClr val="202020"/>
                </a:solidFill>
                <a:latin typeface="ATVBET+DM Sans Bold"/>
                <a:cs typeface="ATVBET+DM Sans Bold"/>
              </a:rPr>
              <a:t>Multinomial</a:t>
            </a:r>
            <a:r>
              <a:rPr dirty="0" sz="2400" spc="113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5" b="1">
                <a:solidFill>
                  <a:srgbClr val="202020"/>
                </a:solidFill>
                <a:latin typeface="ATVBET+DM Sans Bold"/>
                <a:cs typeface="ATVBET+DM Sans Bold"/>
              </a:rPr>
              <a:t>Naïve</a:t>
            </a:r>
            <a:r>
              <a:rPr dirty="0" sz="2400" spc="121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7" b="1">
                <a:solidFill>
                  <a:srgbClr val="202020"/>
                </a:solidFill>
                <a:latin typeface="ATVBET+DM Sans Bold"/>
                <a:cs typeface="ATVBET+DM Sans Bold"/>
              </a:rPr>
              <a:t>Bayes</a:t>
            </a:r>
          </a:p>
          <a:p>
            <a:pPr marL="0" marR="0">
              <a:lnSpc>
                <a:spcPts val="3154"/>
              </a:lnSpc>
              <a:spcBef>
                <a:spcPts val="378"/>
              </a:spcBef>
              <a:spcAft>
                <a:spcPts val="0"/>
              </a:spcAft>
            </a:pPr>
            <a:r>
              <a:rPr dirty="0" sz="2400" spc="124" b="1">
                <a:solidFill>
                  <a:srgbClr val="202020"/>
                </a:solidFill>
                <a:latin typeface="ATVBET+DM Sans Bold"/>
                <a:cs typeface="ATVBET+DM Sans Bold"/>
              </a:rPr>
              <a:t>Classification,</a:t>
            </a:r>
            <a:r>
              <a:rPr dirty="0" sz="2400" spc="114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4" b="1">
                <a:solidFill>
                  <a:srgbClr val="202020"/>
                </a:solidFill>
                <a:latin typeface="ATVBET+DM Sans Bold"/>
                <a:cs typeface="ATVBET+DM Sans Bold"/>
              </a:rPr>
              <a:t>Logistic</a:t>
            </a:r>
            <a:r>
              <a:rPr dirty="0" sz="2400" spc="122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5" b="1">
                <a:solidFill>
                  <a:srgbClr val="202020"/>
                </a:solidFill>
                <a:latin typeface="ATVBET+DM Sans Bold"/>
                <a:cs typeface="ATVBET+DM Sans Bold"/>
              </a:rPr>
              <a:t>Regression,</a:t>
            </a:r>
            <a:r>
              <a:rPr dirty="0" sz="2400" spc="113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9" b="1">
                <a:solidFill>
                  <a:srgbClr val="202020"/>
                </a:solidFill>
                <a:latin typeface="ATVBET+DM Sans Bold"/>
                <a:cs typeface="ATVBET+DM Sans Bold"/>
              </a:rPr>
              <a:t>KNN</a:t>
            </a:r>
          </a:p>
          <a:p>
            <a:pPr marL="0" marR="0">
              <a:lnSpc>
                <a:spcPts val="3154"/>
              </a:lnSpc>
              <a:spcBef>
                <a:spcPts val="428"/>
              </a:spcBef>
              <a:spcAft>
                <a:spcPts val="0"/>
              </a:spcAft>
            </a:pPr>
            <a:r>
              <a:rPr dirty="0" sz="2400" spc="124" b="1">
                <a:solidFill>
                  <a:srgbClr val="202020"/>
                </a:solidFill>
                <a:latin typeface="ATVBET+DM Sans Bold"/>
                <a:cs typeface="ATVBET+DM Sans Bold"/>
              </a:rPr>
              <a:t>Classification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94608" y="8537465"/>
            <a:ext cx="7794745" cy="8937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54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spc="129" b="1">
                <a:solidFill>
                  <a:srgbClr val="202020"/>
                </a:solidFill>
                <a:latin typeface="ATVBET+DM Sans Bold"/>
                <a:cs typeface="ATVBET+DM Sans Bold"/>
              </a:rPr>
              <a:t>Model</a:t>
            </a:r>
            <a:r>
              <a:rPr dirty="0" sz="2400" spc="110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4" b="1">
                <a:solidFill>
                  <a:srgbClr val="202020"/>
                </a:solidFill>
                <a:latin typeface="ATVBET+DM Sans Bold"/>
                <a:cs typeface="ATVBET+DM Sans Bold"/>
              </a:rPr>
              <a:t>training,</a:t>
            </a:r>
            <a:r>
              <a:rPr dirty="0" sz="2400" spc="114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5" b="1">
                <a:solidFill>
                  <a:srgbClr val="202020"/>
                </a:solidFill>
                <a:latin typeface="ATVBET+DM Sans Bold"/>
                <a:cs typeface="ATVBET+DM Sans Bold"/>
              </a:rPr>
              <a:t>evaluation,</a:t>
            </a:r>
            <a:r>
              <a:rPr dirty="0" sz="2400" spc="113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7" b="1">
                <a:solidFill>
                  <a:srgbClr val="202020"/>
                </a:solidFill>
                <a:latin typeface="ATVBET+DM Sans Bold"/>
                <a:cs typeface="ATVBET+DM Sans Bold"/>
              </a:rPr>
              <a:t>and</a:t>
            </a:r>
            <a:r>
              <a:rPr dirty="0" sz="2400" spc="120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4" b="1">
                <a:solidFill>
                  <a:srgbClr val="202020"/>
                </a:solidFill>
                <a:latin typeface="ATVBET+DM Sans Bold"/>
                <a:cs typeface="ATVBET+DM Sans Bold"/>
              </a:rPr>
              <a:t>validation</a:t>
            </a:r>
            <a:r>
              <a:rPr dirty="0" sz="2400" spc="122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5" b="1">
                <a:solidFill>
                  <a:srgbClr val="202020"/>
                </a:solidFill>
                <a:latin typeface="ATVBET+DM Sans Bold"/>
                <a:cs typeface="ATVBET+DM Sans Bold"/>
              </a:rPr>
              <a:t>using</a:t>
            </a:r>
          </a:p>
          <a:p>
            <a:pPr marL="0" marR="0">
              <a:lnSpc>
                <a:spcPts val="3154"/>
              </a:lnSpc>
              <a:spcBef>
                <a:spcPts val="378"/>
              </a:spcBef>
              <a:spcAft>
                <a:spcPts val="0"/>
              </a:spcAft>
            </a:pPr>
            <a:r>
              <a:rPr dirty="0" sz="2400" spc="126" b="1">
                <a:solidFill>
                  <a:srgbClr val="202020"/>
                </a:solidFill>
                <a:latin typeface="ATVBET+DM Sans Bold"/>
                <a:cs typeface="ATVBET+DM Sans Bold"/>
              </a:rPr>
              <a:t>performance</a:t>
            </a:r>
            <a:r>
              <a:rPr dirty="0" sz="2400" spc="120" b="1">
                <a:solidFill>
                  <a:srgbClr val="202020"/>
                </a:solidFill>
                <a:latin typeface="ATVBET+DM Sans Bold"/>
                <a:cs typeface="ATVBET+DM Sans Bold"/>
              </a:rPr>
              <a:t> </a:t>
            </a:r>
            <a:r>
              <a:rPr dirty="0" sz="2400" spc="126" b="1">
                <a:solidFill>
                  <a:srgbClr val="202020"/>
                </a:solidFill>
                <a:latin typeface="ATVBET+DM Sans Bold"/>
                <a:cs typeface="ATVBET+DM Sans Bold"/>
              </a:rPr>
              <a:t>metrics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71625" y="9710610"/>
            <a:ext cx="2907724" cy="3357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ed5e5c"/>
                </a:solidFill>
                <a:latin typeface="ATVBET+DM Sans Bold"/>
                <a:cs typeface="ATVBET+DM Sans Bold"/>
              </a:rPr>
              <a:t>BACK</a:t>
            </a:r>
            <a:r>
              <a:rPr dirty="0" sz="1800" spc="-143" b="1" u="sng">
                <a:solidFill>
                  <a:srgbClr val="ed5e5c"/>
                </a:solidFill>
                <a:latin typeface="ATVBET+DM Sans Bold"/>
                <a:cs typeface="ATVBET+DM Sans Bold"/>
              </a:rPr>
              <a:t> </a:t>
            </a:r>
            <a:r>
              <a:rPr dirty="0" sz="1800" b="1" u="sng">
                <a:solidFill>
                  <a:srgbClr val="ed5e5c"/>
                </a:solidFill>
                <a:latin typeface="ATVBET+DM Sans Bold"/>
                <a:cs typeface="ATVBET+DM Sans Bold"/>
              </a:rPr>
              <a:t>TO</a:t>
            </a:r>
            <a:r>
              <a:rPr dirty="0" sz="1800" spc="-143" b="1" u="sng">
                <a:solidFill>
                  <a:srgbClr val="ed5e5c"/>
                </a:solidFill>
                <a:latin typeface="ATVBET+DM Sans Bold"/>
                <a:cs typeface="ATVBET+DM Sans Bold"/>
              </a:rPr>
              <a:t> </a:t>
            </a:r>
            <a:r>
              <a:rPr dirty="0" sz="1800" b="1" u="sng">
                <a:solidFill>
                  <a:srgbClr val="ed5e5c"/>
                </a:solidFill>
                <a:latin typeface="ATVBET+DM Sans Bold"/>
                <a:cs typeface="ATVBET+DM Sans Bold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70855" y="1196981"/>
            <a:ext cx="6973804" cy="8647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509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 b="1">
                <a:solidFill>
                  <a:srgbClr val="ffffff"/>
                </a:solidFill>
                <a:latin typeface="FLRJLM+DM Sans Bold"/>
                <a:cs typeface="FLRJLM+DM Sans Bold"/>
              </a:rPr>
              <a:t>System</a:t>
            </a:r>
            <a:r>
              <a:rPr dirty="0" sz="5000" b="1">
                <a:solidFill>
                  <a:srgbClr val="ffffff"/>
                </a:solidFill>
                <a:latin typeface="FLRJLM+DM Sans Bold"/>
                <a:cs typeface="FLRJLM+DM Sans Bold"/>
              </a:rPr>
              <a:t> </a:t>
            </a:r>
            <a:r>
              <a:rPr dirty="0" sz="5000" b="1">
                <a:solidFill>
                  <a:srgbClr val="ffffff"/>
                </a:solidFill>
                <a:latin typeface="FLRJLM+DM Sans Bold"/>
                <a:cs typeface="FLRJLM+DM Sans Bold"/>
              </a:rPr>
              <a:t>Requirements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19869" y="1196981"/>
            <a:ext cx="4717999" cy="86478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509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 b="1">
                <a:solidFill>
                  <a:srgbClr val="ffffff"/>
                </a:solidFill>
                <a:latin typeface="FLRJLM+DM Sans Bold"/>
                <a:cs typeface="FLRJLM+DM Sans Bold"/>
              </a:rPr>
              <a:t>System</a:t>
            </a:r>
            <a:r>
              <a:rPr dirty="0" sz="5000" b="1">
                <a:solidFill>
                  <a:srgbClr val="ffffff"/>
                </a:solidFill>
                <a:latin typeface="FLRJLM+DM Sans Bold"/>
                <a:cs typeface="FLRJLM+DM Sans Bold"/>
              </a:rPr>
              <a:t> </a:t>
            </a:r>
            <a:r>
              <a:rPr dirty="0" sz="5000" b="1">
                <a:solidFill>
                  <a:srgbClr val="ffffff"/>
                </a:solidFill>
                <a:latin typeface="FLRJLM+DM Sans Bold"/>
                <a:cs typeface="FLRJLM+DM Sans Bold"/>
              </a:rPr>
              <a:t>Design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36024" y="3153124"/>
            <a:ext cx="2090407" cy="5686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62680" marR="0">
              <a:lnSpc>
                <a:spcPts val="199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spc="152">
                <a:solidFill>
                  <a:srgbClr val="000000"/>
                </a:solidFill>
                <a:latin typeface="FBAAEM+Rubik SemiBold"/>
                <a:cs typeface="FBAAEM+Rubik SemiBold"/>
              </a:rPr>
              <a:t>DATA</a:t>
            </a:r>
          </a:p>
          <a:p>
            <a:pPr marL="0" marR="0">
              <a:lnSpc>
                <a:spcPts val="1990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600" spc="153">
                <a:solidFill>
                  <a:srgbClr val="000000"/>
                </a:solidFill>
                <a:latin typeface="FBAAEM+Rubik SemiBold"/>
                <a:cs typeface="FBAAEM+Rubik SemiBold"/>
              </a:rPr>
              <a:t>PREPROCESSING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6964" y="3195291"/>
            <a:ext cx="2179402" cy="6120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19"/>
              </a:lnSpc>
              <a:spcBef>
                <a:spcPts val="0"/>
              </a:spcBef>
              <a:spcAft>
                <a:spcPts val="0"/>
              </a:spcAft>
            </a:pPr>
            <a:r>
              <a:rPr dirty="0" sz="3450" spc="11" b="1">
                <a:solidFill>
                  <a:srgbClr val="000000"/>
                </a:solidFill>
                <a:latin typeface="FLRJLM+DM Sans Bold"/>
                <a:cs typeface="FLRJLM+DM Sans Bold"/>
              </a:rPr>
              <a:t>Software: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12298" y="3192525"/>
            <a:ext cx="2373521" cy="62279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603"/>
              </a:lnSpc>
              <a:spcBef>
                <a:spcPts val="0"/>
              </a:spcBef>
              <a:spcAft>
                <a:spcPts val="0"/>
              </a:spcAft>
            </a:pPr>
            <a:r>
              <a:rPr dirty="0" sz="3550" b="1">
                <a:solidFill>
                  <a:srgbClr val="000000"/>
                </a:solidFill>
                <a:latin typeface="FLRJLM+DM Sans Bold"/>
                <a:cs typeface="FLRJLM+DM Sans Bold"/>
              </a:rPr>
              <a:t>Hardware: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749242" y="3179843"/>
            <a:ext cx="1718802" cy="5686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8860" marR="0">
              <a:lnSpc>
                <a:spcPts val="199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spc="153">
                <a:solidFill>
                  <a:srgbClr val="000000"/>
                </a:solidFill>
                <a:latin typeface="FBAAEM+Rubik SemiBold"/>
                <a:cs typeface="FBAAEM+Rubik SemiBold"/>
              </a:rPr>
              <a:t>FEATURE</a:t>
            </a:r>
          </a:p>
          <a:p>
            <a:pPr marL="0" marR="0">
              <a:lnSpc>
                <a:spcPts val="1990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600" spc="153">
                <a:solidFill>
                  <a:srgbClr val="000000"/>
                </a:solidFill>
                <a:latin typeface="FBAAEM+Rubik SemiBold"/>
                <a:cs typeface="FBAAEM+Rubik SemiBold"/>
              </a:rPr>
              <a:t>ENGINEERING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577974" y="3409561"/>
            <a:ext cx="1904789" cy="29089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spc="152">
                <a:solidFill>
                  <a:srgbClr val="000000"/>
                </a:solidFill>
                <a:latin typeface="FBAAEM+Rubik SemiBold"/>
                <a:cs typeface="FBAAEM+Rubik SemiBold"/>
              </a:rPr>
              <a:t>READ</a:t>
            </a:r>
            <a:r>
              <a:rPr dirty="0" sz="1600">
                <a:solidFill>
                  <a:srgbClr val="000000"/>
                </a:solidFill>
                <a:latin typeface="FBAAEM+Rubik SemiBold"/>
                <a:cs typeface="FBAAEM+Rubik SemiBold"/>
              </a:rPr>
              <a:t> </a:t>
            </a:r>
            <a:r>
              <a:rPr dirty="0" sz="1600" spc="152">
                <a:solidFill>
                  <a:srgbClr val="000000"/>
                </a:solidFill>
                <a:latin typeface="FBAAEM+Rubik SemiBold"/>
                <a:cs typeface="FBAAEM+Rubik SemiBold"/>
              </a:rPr>
              <a:t>DATASET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36660" y="3790554"/>
            <a:ext cx="3012678" cy="482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>
                <a:solidFill>
                  <a:srgbClr val="000000"/>
                </a:solidFill>
                <a:latin typeface="UWUKHV+DM Sans Regular"/>
                <a:cs typeface="UWUKHV+DM Sans Regular"/>
              </a:rPr>
              <a:t>Jupyter</a:t>
            </a:r>
            <a:r>
              <a:rPr dirty="0" sz="2700">
                <a:solidFill>
                  <a:srgbClr val="000000"/>
                </a:solidFill>
                <a:latin typeface="UWUKHV+DM Sans Regular"/>
                <a:cs typeface="UWUKHV+DM Sans Regular"/>
              </a:rPr>
              <a:t> </a:t>
            </a:r>
            <a:r>
              <a:rPr dirty="0" sz="2700">
                <a:solidFill>
                  <a:srgbClr val="000000"/>
                </a:solidFill>
                <a:latin typeface="UWUKHV+DM Sans Regular"/>
                <a:cs typeface="UWUKHV+DM Sans Regular"/>
              </a:rPr>
              <a:t>Notebook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993725" y="3811261"/>
            <a:ext cx="3199822" cy="483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06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>
                <a:solidFill>
                  <a:srgbClr val="000000"/>
                </a:solidFill>
                <a:latin typeface="UWUKHV+DM Sans Regular"/>
                <a:cs typeface="UWUKHV+DM Sans Regular"/>
              </a:rPr>
              <a:t>Standard</a:t>
            </a:r>
            <a:r>
              <a:rPr dirty="0" sz="2700">
                <a:solidFill>
                  <a:srgbClr val="000000"/>
                </a:solidFill>
                <a:latin typeface="UWUKHV+DM Sans Regular"/>
                <a:cs typeface="UWUKHV+DM Sans Regular"/>
              </a:rPr>
              <a:t> </a:t>
            </a:r>
            <a:r>
              <a:rPr dirty="0" sz="2700">
                <a:solidFill>
                  <a:srgbClr val="000000"/>
                </a:solidFill>
                <a:latin typeface="UWUKHV+DM Sans Regular"/>
                <a:cs typeface="UWUKHV+DM Sans Regular"/>
              </a:rPr>
              <a:t>multicore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36660" y="4258641"/>
            <a:ext cx="1958436" cy="23543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 spc="-10">
                <a:solidFill>
                  <a:srgbClr val="000000"/>
                </a:solidFill>
                <a:latin typeface="UWUKHV+DM Sans Regular"/>
                <a:cs typeface="UWUKHV+DM Sans Regular"/>
              </a:rPr>
              <a:t>Anaconda</a:t>
            </a:r>
          </a:p>
          <a:p>
            <a:pPr marL="0" marR="0">
              <a:lnSpc>
                <a:spcPts val="3495"/>
              </a:lnSpc>
              <a:spcBef>
                <a:spcPts val="190"/>
              </a:spcBef>
              <a:spcAft>
                <a:spcPts val="0"/>
              </a:spcAft>
            </a:pPr>
            <a:r>
              <a:rPr dirty="0" sz="2700" spc="-10">
                <a:solidFill>
                  <a:srgbClr val="000000"/>
                </a:solidFill>
                <a:latin typeface="UWUKHV+DM Sans Regular"/>
                <a:cs typeface="UWUKHV+DM Sans Regular"/>
              </a:rPr>
              <a:t>NLTK</a:t>
            </a:r>
          </a:p>
          <a:p>
            <a:pPr marL="0" marR="0">
              <a:lnSpc>
                <a:spcPts val="3495"/>
              </a:lnSpc>
              <a:spcBef>
                <a:spcPts val="190"/>
              </a:spcBef>
              <a:spcAft>
                <a:spcPts val="0"/>
              </a:spcAft>
            </a:pPr>
            <a:r>
              <a:rPr dirty="0" sz="2700">
                <a:solidFill>
                  <a:srgbClr val="000000"/>
                </a:solidFill>
                <a:latin typeface="UWUKHV+DM Sans Regular"/>
                <a:cs typeface="UWUKHV+DM Sans Regular"/>
              </a:rPr>
              <a:t>Scikit-learn</a:t>
            </a:r>
          </a:p>
          <a:p>
            <a:pPr marL="0" marR="0">
              <a:lnSpc>
                <a:spcPts val="3495"/>
              </a:lnSpc>
              <a:spcBef>
                <a:spcPts val="190"/>
              </a:spcBef>
              <a:spcAft>
                <a:spcPts val="0"/>
              </a:spcAft>
            </a:pPr>
            <a:r>
              <a:rPr dirty="0" sz="2700">
                <a:solidFill>
                  <a:srgbClr val="000000"/>
                </a:solidFill>
                <a:latin typeface="UWUKHV+DM Sans Regular"/>
                <a:cs typeface="UWUKHV+DM Sans Regular"/>
              </a:rPr>
              <a:t>Matplotlib</a:t>
            </a:r>
          </a:p>
          <a:p>
            <a:pPr marL="0" marR="0">
              <a:lnSpc>
                <a:spcPts val="3495"/>
              </a:lnSpc>
              <a:spcBef>
                <a:spcPts val="140"/>
              </a:spcBef>
              <a:spcAft>
                <a:spcPts val="0"/>
              </a:spcAft>
            </a:pPr>
            <a:r>
              <a:rPr dirty="0" sz="2700">
                <a:solidFill>
                  <a:srgbClr val="000000"/>
                </a:solidFill>
                <a:latin typeface="UWUKHV+DM Sans Regular"/>
                <a:cs typeface="UWUKHV+DM Sans Regular"/>
              </a:rPr>
              <a:t>Tkinter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993725" y="4283114"/>
            <a:ext cx="3435419" cy="142710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06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>
                <a:solidFill>
                  <a:srgbClr val="000000"/>
                </a:solidFill>
                <a:latin typeface="UWUKHV+DM Sans Regular"/>
                <a:cs typeface="UWUKHV+DM Sans Regular"/>
              </a:rPr>
              <a:t>processor</a:t>
            </a:r>
          </a:p>
          <a:p>
            <a:pPr marL="0" marR="0">
              <a:lnSpc>
                <a:spcPts val="3506"/>
              </a:lnSpc>
              <a:spcBef>
                <a:spcPts val="209"/>
              </a:spcBef>
              <a:spcAft>
                <a:spcPts val="0"/>
              </a:spcAft>
            </a:pPr>
            <a:r>
              <a:rPr dirty="0" sz="2700">
                <a:solidFill>
                  <a:srgbClr val="000000"/>
                </a:solidFill>
                <a:latin typeface="UWUKHV+DM Sans Regular"/>
                <a:cs typeface="UWUKHV+DM Sans Regular"/>
              </a:rPr>
              <a:t>Adequate</a:t>
            </a:r>
            <a:r>
              <a:rPr dirty="0" sz="2700">
                <a:solidFill>
                  <a:srgbClr val="000000"/>
                </a:solidFill>
                <a:latin typeface="UWUKHV+DM Sans Regular"/>
                <a:cs typeface="UWUKHV+DM Sans Regular"/>
              </a:rPr>
              <a:t> </a:t>
            </a:r>
            <a:r>
              <a:rPr dirty="0" sz="2700">
                <a:solidFill>
                  <a:srgbClr val="000000"/>
                </a:solidFill>
                <a:latin typeface="UWUKHV+DM Sans Regular"/>
                <a:cs typeface="UWUKHV+DM Sans Regular"/>
              </a:rPr>
              <a:t>RAM</a:t>
            </a:r>
          </a:p>
          <a:p>
            <a:pPr marL="0" marR="0">
              <a:lnSpc>
                <a:spcPts val="3506"/>
              </a:lnSpc>
              <a:spcBef>
                <a:spcPts val="209"/>
              </a:spcBef>
              <a:spcAft>
                <a:spcPts val="0"/>
              </a:spcAft>
            </a:pPr>
            <a:r>
              <a:rPr dirty="0" sz="2700">
                <a:solidFill>
                  <a:srgbClr val="000000"/>
                </a:solidFill>
                <a:latin typeface="UWUKHV+DM Sans Regular"/>
                <a:cs typeface="UWUKHV+DM Sans Regular"/>
              </a:rPr>
              <a:t>Sufficient</a:t>
            </a:r>
            <a:r>
              <a:rPr dirty="0" sz="2700">
                <a:solidFill>
                  <a:srgbClr val="000000"/>
                </a:solidFill>
                <a:latin typeface="UWUKHV+DM Sans Regular"/>
                <a:cs typeface="UWUKHV+DM Sans Regular"/>
              </a:rPr>
              <a:t> </a:t>
            </a:r>
            <a:r>
              <a:rPr dirty="0" sz="2700">
                <a:solidFill>
                  <a:srgbClr val="000000"/>
                </a:solidFill>
                <a:latin typeface="UWUKHV+DM Sans Regular"/>
                <a:cs typeface="UWUKHV+DM Sans Regular"/>
              </a:rPr>
              <a:t>disk</a:t>
            </a:r>
            <a:r>
              <a:rPr dirty="0" sz="2700">
                <a:solidFill>
                  <a:srgbClr val="000000"/>
                </a:solidFill>
                <a:latin typeface="UWUKHV+DM Sans Regular"/>
                <a:cs typeface="UWUKHV+DM Sans Regular"/>
              </a:rPr>
              <a:t> </a:t>
            </a:r>
            <a:r>
              <a:rPr dirty="0" sz="2700">
                <a:solidFill>
                  <a:srgbClr val="000000"/>
                </a:solidFill>
                <a:latin typeface="UWUKHV+DM Sans Regular"/>
                <a:cs typeface="UWUKHV+DM Sans Regular"/>
              </a:rPr>
              <a:t>space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470988" y="5588064"/>
            <a:ext cx="2224317" cy="7598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52102" marR="0">
              <a:lnSpc>
                <a:spcPts val="175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42" b="1">
                <a:solidFill>
                  <a:srgbClr val="000000"/>
                </a:solidFill>
                <a:latin typeface="OHNUAQ+Rubik Bold"/>
                <a:cs typeface="OHNUAQ+Rubik Bold"/>
              </a:rPr>
              <a:t>SPLIT</a:t>
            </a:r>
            <a:r>
              <a:rPr dirty="0" sz="1400" spc="141" b="1">
                <a:solidFill>
                  <a:srgbClr val="000000"/>
                </a:solidFill>
                <a:latin typeface="OHNUAQ+Rubik Bold"/>
                <a:cs typeface="OHNUAQ+Rubik Bold"/>
              </a:rPr>
              <a:t> </a:t>
            </a:r>
            <a:r>
              <a:rPr dirty="0" sz="1400" spc="142" b="1">
                <a:solidFill>
                  <a:srgbClr val="000000"/>
                </a:solidFill>
                <a:latin typeface="OHNUAQ+Rubik Bold"/>
                <a:cs typeface="OHNUAQ+Rubik Bold"/>
              </a:rPr>
              <a:t>DATA</a:t>
            </a:r>
            <a:r>
              <a:rPr dirty="0" sz="1400" spc="141" b="1">
                <a:solidFill>
                  <a:srgbClr val="000000"/>
                </a:solidFill>
                <a:latin typeface="OHNUAQ+Rubik Bold"/>
                <a:cs typeface="OHNUAQ+Rubik Bold"/>
              </a:rPr>
              <a:t> </a:t>
            </a:r>
            <a:r>
              <a:rPr dirty="0" sz="1400" spc="142" b="1">
                <a:solidFill>
                  <a:srgbClr val="000000"/>
                </a:solidFill>
                <a:latin typeface="OHNUAQ+Rubik Bold"/>
                <a:cs typeface="OHNUAQ+Rubik Bold"/>
              </a:rPr>
              <a:t>INTO</a:t>
            </a:r>
          </a:p>
          <a:p>
            <a:pPr marL="0" marR="0">
              <a:lnSpc>
                <a:spcPts val="1756"/>
              </a:lnSpc>
              <a:spcBef>
                <a:spcPts val="157"/>
              </a:spcBef>
              <a:spcAft>
                <a:spcPts val="0"/>
              </a:spcAft>
            </a:pPr>
            <a:r>
              <a:rPr dirty="0" sz="1400" spc="142" b="1">
                <a:solidFill>
                  <a:srgbClr val="000000"/>
                </a:solidFill>
                <a:latin typeface="OHNUAQ+Rubik Bold"/>
                <a:cs typeface="OHNUAQ+Rubik Bold"/>
              </a:rPr>
              <a:t>TRAINING</a:t>
            </a:r>
            <a:r>
              <a:rPr dirty="0" sz="1400" spc="141" b="1">
                <a:solidFill>
                  <a:srgbClr val="000000"/>
                </a:solidFill>
                <a:latin typeface="OHNUAQ+Rubik Bold"/>
                <a:cs typeface="OHNUAQ+Rubik Bold"/>
              </a:rPr>
              <a:t> </a:t>
            </a:r>
            <a:r>
              <a:rPr dirty="0" sz="1400" spc="142" b="1">
                <a:solidFill>
                  <a:srgbClr val="000000"/>
                </a:solidFill>
                <a:latin typeface="OHNUAQ+Rubik Bold"/>
                <a:cs typeface="OHNUAQ+Rubik Bold"/>
              </a:rPr>
              <a:t>AND</a:t>
            </a:r>
            <a:r>
              <a:rPr dirty="0" sz="1400" spc="141" b="1">
                <a:solidFill>
                  <a:srgbClr val="000000"/>
                </a:solidFill>
                <a:latin typeface="OHNUAQ+Rubik Bold"/>
                <a:cs typeface="OHNUAQ+Rubik Bold"/>
              </a:rPr>
              <a:t> </a:t>
            </a:r>
            <a:r>
              <a:rPr dirty="0" sz="1400" spc="142" b="1">
                <a:solidFill>
                  <a:srgbClr val="000000"/>
                </a:solidFill>
                <a:latin typeface="OHNUAQ+Rubik Bold"/>
                <a:cs typeface="OHNUAQ+Rubik Bold"/>
              </a:rPr>
              <a:t>TEST</a:t>
            </a:r>
          </a:p>
          <a:p>
            <a:pPr marL="760375" marR="0">
              <a:lnSpc>
                <a:spcPts val="1756"/>
              </a:lnSpc>
              <a:spcBef>
                <a:spcPts val="207"/>
              </a:spcBef>
              <a:spcAft>
                <a:spcPts val="0"/>
              </a:spcAft>
            </a:pPr>
            <a:r>
              <a:rPr dirty="0" sz="1400" spc="142" b="1">
                <a:solidFill>
                  <a:srgbClr val="000000"/>
                </a:solidFill>
                <a:latin typeface="OHNUAQ+Rubik Bold"/>
                <a:cs typeface="OHNUAQ+Rubik Bold"/>
              </a:rPr>
              <a:t>DATA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2486772" y="5685277"/>
            <a:ext cx="2188961" cy="5686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spc="153" b="1">
                <a:solidFill>
                  <a:srgbClr val="000000"/>
                </a:solidFill>
                <a:latin typeface="OHNUAQ+Rubik Bold"/>
                <a:cs typeface="OHNUAQ+Rubik Bold"/>
              </a:rPr>
              <a:t>SELECT</a:t>
            </a:r>
            <a:r>
              <a:rPr dirty="0" sz="1600" spc="157" b="1">
                <a:solidFill>
                  <a:srgbClr val="000000"/>
                </a:solidFill>
                <a:latin typeface="OHNUAQ+Rubik Bold"/>
                <a:cs typeface="OHNUAQ+Rubik Bold"/>
              </a:rPr>
              <a:t> </a:t>
            </a:r>
            <a:r>
              <a:rPr dirty="0" sz="1600" spc="152" b="1">
                <a:solidFill>
                  <a:srgbClr val="000000"/>
                </a:solidFill>
                <a:latin typeface="OHNUAQ+Rubik Bold"/>
                <a:cs typeface="OHNUAQ+Rubik Bold"/>
              </a:rPr>
              <a:t>FEATURE</a:t>
            </a:r>
          </a:p>
          <a:p>
            <a:pPr marL="279074" marR="0">
              <a:lnSpc>
                <a:spcPts val="1990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600" spc="152" b="1">
                <a:solidFill>
                  <a:srgbClr val="000000"/>
                </a:solidFill>
                <a:latin typeface="OHNUAQ+Rubik Bold"/>
                <a:cs typeface="OHNUAQ+Rubik Bold"/>
              </a:rPr>
              <a:t>AND</a:t>
            </a:r>
            <a:r>
              <a:rPr dirty="0" sz="1600" spc="157" b="1">
                <a:solidFill>
                  <a:srgbClr val="000000"/>
                </a:solidFill>
                <a:latin typeface="OHNUAQ+Rubik Bold"/>
                <a:cs typeface="OHNUAQ+Rubik Bold"/>
              </a:rPr>
              <a:t> </a:t>
            </a:r>
            <a:r>
              <a:rPr dirty="0" sz="1600" spc="152" b="1">
                <a:solidFill>
                  <a:srgbClr val="000000"/>
                </a:solidFill>
                <a:latin typeface="OHNUAQ+Rubik Bold"/>
                <a:cs typeface="OHNUAQ+Rubik Bold"/>
              </a:rPr>
              <a:t>TARGET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5573859" y="5670077"/>
            <a:ext cx="2069696" cy="4778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639"/>
              </a:lnSpc>
              <a:spcBef>
                <a:spcPts val="0"/>
              </a:spcBef>
              <a:spcAft>
                <a:spcPts val="0"/>
              </a:spcAft>
            </a:pPr>
            <a:r>
              <a:rPr dirty="0" sz="1300" spc="137" b="1">
                <a:solidFill>
                  <a:srgbClr val="000000"/>
                </a:solidFill>
                <a:latin typeface="OHNUAQ+Rubik Bold"/>
                <a:cs typeface="OHNUAQ+Rubik Bold"/>
              </a:rPr>
              <a:t>TRANSFORM</a:t>
            </a:r>
            <a:r>
              <a:rPr dirty="0" sz="1300" spc="134" b="1">
                <a:solidFill>
                  <a:srgbClr val="000000"/>
                </a:solidFill>
                <a:latin typeface="OHNUAQ+Rubik Bold"/>
                <a:cs typeface="OHNUAQ+Rubik Bold"/>
              </a:rPr>
              <a:t> </a:t>
            </a:r>
            <a:r>
              <a:rPr dirty="0" sz="1300" spc="137" b="1">
                <a:solidFill>
                  <a:srgbClr val="000000"/>
                </a:solidFill>
                <a:latin typeface="OHNUAQ+Rubik Bold"/>
                <a:cs typeface="OHNUAQ+Rubik Bold"/>
              </a:rPr>
              <a:t>WORDS</a:t>
            </a:r>
          </a:p>
          <a:p>
            <a:pPr marL="255082" marR="0">
              <a:lnSpc>
                <a:spcPts val="1639"/>
              </a:lnSpc>
              <a:spcBef>
                <a:spcPts val="234"/>
              </a:spcBef>
              <a:spcAft>
                <a:spcPts val="0"/>
              </a:spcAft>
            </a:pPr>
            <a:r>
              <a:rPr dirty="0" sz="1300" spc="136" b="1">
                <a:solidFill>
                  <a:srgbClr val="000000"/>
                </a:solidFill>
                <a:latin typeface="OHNUAQ+Rubik Bold"/>
                <a:cs typeface="OHNUAQ+Rubik Bold"/>
              </a:rPr>
              <a:t>INTO</a:t>
            </a:r>
            <a:r>
              <a:rPr dirty="0" sz="1300" spc="134" b="1">
                <a:solidFill>
                  <a:srgbClr val="000000"/>
                </a:solidFill>
                <a:latin typeface="OHNUAQ+Rubik Bold"/>
                <a:cs typeface="OHNUAQ+Rubik Bold"/>
              </a:rPr>
              <a:t> </a:t>
            </a:r>
            <a:r>
              <a:rPr dirty="0" sz="1300" spc="137" b="1">
                <a:solidFill>
                  <a:srgbClr val="000000"/>
                </a:solidFill>
                <a:latin typeface="OHNUAQ+Rubik Bold"/>
                <a:cs typeface="OHNUAQ+Rubik Bold"/>
              </a:rPr>
              <a:t>VECTORS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36660" y="6599077"/>
            <a:ext cx="1298348" cy="482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495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>
                <a:solidFill>
                  <a:srgbClr val="000000"/>
                </a:solidFill>
                <a:latin typeface="UWUKHV+DM Sans Regular"/>
                <a:cs typeface="UWUKHV+DM Sans Regular"/>
              </a:rPr>
              <a:t>Pandas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393569" y="8337440"/>
            <a:ext cx="2294855" cy="75986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756"/>
              </a:lnSpc>
              <a:spcBef>
                <a:spcPts val="0"/>
              </a:spcBef>
              <a:spcAft>
                <a:spcPts val="0"/>
              </a:spcAft>
            </a:pPr>
            <a:r>
              <a:rPr dirty="0" sz="1400" spc="142">
                <a:solidFill>
                  <a:srgbClr val="000000"/>
                </a:solidFill>
                <a:latin typeface="FBAAEM+Rubik SemiBold"/>
                <a:cs typeface="FBAAEM+Rubik SemiBold"/>
              </a:rPr>
              <a:t>COMPUTE</a:t>
            </a:r>
            <a:r>
              <a:rPr dirty="0" sz="1400">
                <a:solidFill>
                  <a:srgbClr val="000000"/>
                </a:solidFill>
                <a:latin typeface="FBAAEM+Rubik SemiBold"/>
                <a:cs typeface="FBAAEM+Rubik SemiBold"/>
              </a:rPr>
              <a:t> </a:t>
            </a:r>
            <a:r>
              <a:rPr dirty="0" sz="1400" spc="142">
                <a:solidFill>
                  <a:srgbClr val="000000"/>
                </a:solidFill>
                <a:latin typeface="FBAAEM+Rubik SemiBold"/>
                <a:cs typeface="FBAAEM+Rubik SemiBold"/>
              </a:rPr>
              <a:t>METRICS</a:t>
            </a:r>
            <a:r>
              <a:rPr dirty="0" sz="1400">
                <a:solidFill>
                  <a:srgbClr val="000000"/>
                </a:solidFill>
                <a:latin typeface="FBAAEM+Rubik SemiBold"/>
                <a:cs typeface="FBAAEM+Rubik SemiBold"/>
              </a:rPr>
              <a:t> </a:t>
            </a:r>
            <a:r>
              <a:rPr dirty="0" sz="1400">
                <a:solidFill>
                  <a:srgbClr val="000000"/>
                </a:solidFill>
                <a:latin typeface="FBAAEM+Rubik SemiBold"/>
                <a:cs typeface="FBAAEM+Rubik SemiBold"/>
              </a:rPr>
              <a:t>&amp;</a:t>
            </a:r>
          </a:p>
          <a:p>
            <a:pPr marL="219735" marR="0">
              <a:lnSpc>
                <a:spcPts val="1756"/>
              </a:lnSpc>
              <a:spcBef>
                <a:spcPts val="157"/>
              </a:spcBef>
              <a:spcAft>
                <a:spcPts val="0"/>
              </a:spcAft>
            </a:pPr>
            <a:r>
              <a:rPr dirty="0" sz="1400" spc="142">
                <a:solidFill>
                  <a:srgbClr val="000000"/>
                </a:solidFill>
                <a:latin typeface="FBAAEM+Rubik SemiBold"/>
                <a:cs typeface="FBAAEM+Rubik SemiBold"/>
              </a:rPr>
              <a:t>CLASSIFICATION</a:t>
            </a:r>
          </a:p>
          <a:p>
            <a:pPr marL="672008" marR="0">
              <a:lnSpc>
                <a:spcPts val="1756"/>
              </a:lnSpc>
              <a:spcBef>
                <a:spcPts val="207"/>
              </a:spcBef>
              <a:spcAft>
                <a:spcPts val="0"/>
              </a:spcAft>
            </a:pPr>
            <a:r>
              <a:rPr dirty="0" sz="1400" spc="142">
                <a:solidFill>
                  <a:srgbClr val="000000"/>
                </a:solidFill>
                <a:latin typeface="FBAAEM+Rubik SemiBold"/>
                <a:cs typeface="FBAAEM+Rubik SemiBold"/>
              </a:rPr>
              <a:t>REPORT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2637726" y="8459269"/>
            <a:ext cx="1887033" cy="5686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spc="154">
                <a:solidFill>
                  <a:srgbClr val="000000"/>
                </a:solidFill>
                <a:latin typeface="FBAAEM+Rubik SemiBold"/>
                <a:cs typeface="FBAAEM+Rubik SemiBold"/>
              </a:rPr>
              <a:t>IDENTIFY</a:t>
            </a:r>
            <a:r>
              <a:rPr dirty="0" sz="1600">
                <a:solidFill>
                  <a:srgbClr val="000000"/>
                </a:solidFill>
                <a:latin typeface="FBAAEM+Rubik SemiBold"/>
                <a:cs typeface="FBAAEM+Rubik SemiBold"/>
              </a:rPr>
              <a:t> </a:t>
            </a:r>
            <a:r>
              <a:rPr dirty="0" sz="1600" spc="153">
                <a:solidFill>
                  <a:srgbClr val="000000"/>
                </a:solidFill>
                <a:latin typeface="FBAAEM+Rubik SemiBold"/>
                <a:cs typeface="FBAAEM+Rubik SemiBold"/>
              </a:rPr>
              <a:t>BEST</a:t>
            </a:r>
          </a:p>
          <a:p>
            <a:pPr marL="478569" marR="0">
              <a:lnSpc>
                <a:spcPts val="1990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600" spc="152">
                <a:solidFill>
                  <a:srgbClr val="000000"/>
                </a:solidFill>
                <a:latin typeface="FBAAEM+Rubik SemiBold"/>
                <a:cs typeface="FBAAEM+Rubik SemiBold"/>
              </a:rPr>
              <a:t>MODEL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5689745" y="8459269"/>
            <a:ext cx="1917932" cy="5686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90"/>
              </a:lnSpc>
              <a:spcBef>
                <a:spcPts val="0"/>
              </a:spcBef>
              <a:spcAft>
                <a:spcPts val="0"/>
              </a:spcAft>
            </a:pPr>
            <a:r>
              <a:rPr dirty="0" sz="1600" spc="153">
                <a:solidFill>
                  <a:srgbClr val="000000"/>
                </a:solidFill>
                <a:latin typeface="FBAAEM+Rubik SemiBold"/>
                <a:cs typeface="FBAAEM+Rubik SemiBold"/>
              </a:rPr>
              <a:t>DEPLOY</a:t>
            </a:r>
            <a:r>
              <a:rPr dirty="0" sz="1600">
                <a:solidFill>
                  <a:srgbClr val="000000"/>
                </a:solidFill>
                <a:latin typeface="FBAAEM+Rubik SemiBold"/>
                <a:cs typeface="FBAAEM+Rubik SemiBold"/>
              </a:rPr>
              <a:t> </a:t>
            </a:r>
            <a:r>
              <a:rPr dirty="0" sz="1600" spc="152">
                <a:solidFill>
                  <a:srgbClr val="000000"/>
                </a:solidFill>
                <a:latin typeface="FBAAEM+Rubik SemiBold"/>
                <a:cs typeface="FBAAEM+Rubik SemiBold"/>
              </a:rPr>
              <a:t>MODEL</a:t>
            </a:r>
          </a:p>
          <a:p>
            <a:pPr marL="459140" marR="0">
              <a:lnSpc>
                <a:spcPts val="1990"/>
              </a:lnSpc>
              <a:spcBef>
                <a:spcPts val="195"/>
              </a:spcBef>
              <a:spcAft>
                <a:spcPts val="0"/>
              </a:spcAft>
            </a:pPr>
            <a:r>
              <a:rPr dirty="0" sz="1600" spc="154">
                <a:solidFill>
                  <a:srgbClr val="000000"/>
                </a:solidFill>
                <a:latin typeface="FBAAEM+Rubik SemiBold"/>
                <a:cs typeface="FBAAEM+Rubik SemiBold"/>
              </a:rPr>
              <a:t>INTO</a:t>
            </a:r>
            <a:r>
              <a:rPr dirty="0" sz="1600">
                <a:solidFill>
                  <a:srgbClr val="000000"/>
                </a:solidFill>
                <a:latin typeface="FBAAEM+Rubik SemiBold"/>
                <a:cs typeface="FBAAEM+Rubik SemiBold"/>
              </a:rPr>
              <a:t> </a:t>
            </a:r>
            <a:r>
              <a:rPr dirty="0" sz="1600" spc="152">
                <a:solidFill>
                  <a:srgbClr val="000000"/>
                </a:solidFill>
                <a:latin typeface="FBAAEM+Rubik SemiBold"/>
                <a:cs typeface="FBAAEM+Rubik SemiBold"/>
              </a:rPr>
              <a:t>UI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571625" y="9224568"/>
            <a:ext cx="2977447" cy="3357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8e77f8"/>
                </a:solidFill>
                <a:latin typeface="FLRJLM+DM Sans Bold"/>
                <a:cs typeface="FLRJLM+DM Sans Bold"/>
              </a:rPr>
              <a:t>BACK</a:t>
            </a:r>
            <a:r>
              <a:rPr dirty="0" sz="1800" spc="-143" b="1" u="sng">
                <a:solidFill>
                  <a:srgbClr val="8e77f8"/>
                </a:solidFill>
                <a:latin typeface="FLRJLM+DM Sans Bold"/>
                <a:cs typeface="FLRJLM+DM Sans Bold"/>
              </a:rPr>
              <a:t> </a:t>
            </a:r>
            <a:r>
              <a:rPr dirty="0" sz="1800" b="1" u="sng">
                <a:solidFill>
                  <a:srgbClr val="8e77f8"/>
                </a:solidFill>
                <a:latin typeface="FLRJLM+DM Sans Bold"/>
                <a:cs typeface="FLRJLM+DM Sans Bold"/>
              </a:rPr>
              <a:t>TO</a:t>
            </a:r>
            <a:r>
              <a:rPr dirty="0" sz="1800" spc="-143" b="1" u="sng">
                <a:solidFill>
                  <a:srgbClr val="8e77f8"/>
                </a:solidFill>
                <a:latin typeface="FLRJLM+DM Sans Bold"/>
                <a:cs typeface="FLRJLM+DM Sans Bold"/>
              </a:rPr>
              <a:t> </a:t>
            </a:r>
            <a:r>
              <a:rPr dirty="0" sz="1800" b="1" u="sng">
                <a:solidFill>
                  <a:srgbClr val="8e77f8"/>
                </a:solidFill>
                <a:latin typeface="FLRJLM+DM Sans Bold"/>
                <a:cs typeface="FLRJLM+DM Sans Bold"/>
              </a:rPr>
              <a:t>METHODOLOGY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75370" y="1297406"/>
            <a:ext cx="5174023" cy="881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640"/>
              </a:lnSpc>
              <a:spcBef>
                <a:spcPts val="0"/>
              </a:spcBef>
              <a:spcAft>
                <a:spcPts val="0"/>
              </a:spcAft>
            </a:pPr>
            <a:r>
              <a:rPr dirty="0" sz="5100" b="1">
                <a:solidFill>
                  <a:srgbClr val="ffffff"/>
                </a:solidFill>
                <a:latin typeface="VJTTQM+DM Sans Bold"/>
                <a:cs typeface="VJTTQM+DM Sans Bold"/>
              </a:rPr>
              <a:t>Implementation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28700" y="3035985"/>
            <a:ext cx="16055592" cy="525478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851"/>
              </a:lnSpc>
              <a:spcBef>
                <a:spcPts val="0"/>
              </a:spcBef>
              <a:spcAft>
                <a:spcPts val="0"/>
              </a:spcAft>
            </a:pP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In</a:t>
            </a:r>
            <a:r>
              <a:rPr dirty="0" sz="3750" spc="-15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the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3">
                <a:solidFill>
                  <a:srgbClr val="000000"/>
                </a:solidFill>
                <a:latin typeface="VBFBTQ+DM Sans Regular"/>
                <a:cs typeface="VBFBTQ+DM Sans Regular"/>
              </a:rPr>
              <a:t>implementation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4">
                <a:solidFill>
                  <a:srgbClr val="000000"/>
                </a:solidFill>
                <a:latin typeface="VBFBTQ+DM Sans Regular"/>
                <a:cs typeface="VBFBTQ+DM Sans Regular"/>
              </a:rPr>
              <a:t>phase,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9">
                <a:solidFill>
                  <a:srgbClr val="000000"/>
                </a:solidFill>
                <a:latin typeface="VBFBTQ+DM Sans Regular"/>
                <a:cs typeface="VBFBTQ+DM Sans Regular"/>
              </a:rPr>
              <a:t>we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3">
                <a:solidFill>
                  <a:srgbClr val="000000"/>
                </a:solidFill>
                <a:latin typeface="VBFBTQ+DM Sans Regular"/>
                <a:cs typeface="VBFBTQ+DM Sans Regular"/>
              </a:rPr>
              <a:t>executed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a</a:t>
            </a:r>
            <a:r>
              <a:rPr dirty="0" sz="3750" spc="-2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3">
                <a:solidFill>
                  <a:srgbClr val="000000"/>
                </a:solidFill>
                <a:latin typeface="VBFBTQ+DM Sans Regular"/>
                <a:cs typeface="VBFBTQ+DM Sans Regular"/>
              </a:rPr>
              <a:t>systematic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4">
                <a:solidFill>
                  <a:srgbClr val="000000"/>
                </a:solidFill>
                <a:latin typeface="VBFBTQ+DM Sans Regular"/>
                <a:cs typeface="VBFBTQ+DM Sans Regular"/>
              </a:rPr>
              <a:t>approach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0">
                <a:solidFill>
                  <a:srgbClr val="000000"/>
                </a:solidFill>
                <a:latin typeface="VBFBTQ+DM Sans Regular"/>
                <a:cs typeface="VBFBTQ+DM Sans Regular"/>
              </a:rPr>
              <a:t>to</a:t>
            </a:r>
          </a:p>
          <a:p>
            <a:pPr marL="0" marR="0">
              <a:lnSpc>
                <a:spcPts val="4851"/>
              </a:lnSpc>
              <a:spcBef>
                <a:spcPts val="273"/>
              </a:spcBef>
              <a:spcAft>
                <a:spcPts val="0"/>
              </a:spcAft>
            </a:pPr>
            <a:r>
              <a:rPr dirty="0" sz="3750" spc="-13">
                <a:solidFill>
                  <a:srgbClr val="000000"/>
                </a:solidFill>
                <a:latin typeface="VBFBTQ+DM Sans Regular"/>
                <a:cs typeface="VBFBTQ+DM Sans Regular"/>
              </a:rPr>
              <a:t>develop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the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AlertSphere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4">
                <a:solidFill>
                  <a:srgbClr val="000000"/>
                </a:solidFill>
                <a:latin typeface="VBFBTQ+DM Sans Regular"/>
                <a:cs typeface="VBFBTQ+DM Sans Regular"/>
              </a:rPr>
              <a:t>system.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1">
                <a:solidFill>
                  <a:srgbClr val="000000"/>
                </a:solidFill>
                <a:latin typeface="VBFBTQ+DM Sans Regular"/>
                <a:cs typeface="VBFBTQ+DM Sans Regular"/>
              </a:rPr>
              <a:t>This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1">
                <a:solidFill>
                  <a:srgbClr val="000000"/>
                </a:solidFill>
                <a:latin typeface="VBFBTQ+DM Sans Regular"/>
                <a:cs typeface="VBFBTQ+DM Sans Regular"/>
              </a:rPr>
              <a:t>involved</a:t>
            </a:r>
            <a:r>
              <a:rPr dirty="0" sz="3750" spc="-11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3">
                <a:solidFill>
                  <a:srgbClr val="000000"/>
                </a:solidFill>
                <a:latin typeface="VBFBTQ+DM Sans Regular"/>
                <a:cs typeface="VBFBTQ+DM Sans Regular"/>
              </a:rPr>
              <a:t>data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1">
                <a:solidFill>
                  <a:srgbClr val="000000"/>
                </a:solidFill>
                <a:latin typeface="VBFBTQ+DM Sans Regular"/>
                <a:cs typeface="VBFBTQ+DM Sans Regular"/>
              </a:rPr>
              <a:t>acquisition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1">
                <a:solidFill>
                  <a:srgbClr val="000000"/>
                </a:solidFill>
                <a:latin typeface="VBFBTQ+DM Sans Regular"/>
                <a:cs typeface="VBFBTQ+DM Sans Regular"/>
              </a:rPr>
              <a:t>from</a:t>
            </a:r>
          </a:p>
          <a:p>
            <a:pPr marL="0" marR="0">
              <a:lnSpc>
                <a:spcPts val="4851"/>
              </a:lnSpc>
              <a:spcBef>
                <a:spcPts val="323"/>
              </a:spcBef>
              <a:spcAft>
                <a:spcPts val="0"/>
              </a:spcAft>
            </a:pP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Kaggle,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preprocessing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5">
                <a:solidFill>
                  <a:srgbClr val="000000"/>
                </a:solidFill>
                <a:latin typeface="VBFBTQ+DM Sans Regular"/>
                <a:cs typeface="VBFBTQ+DM Sans Regular"/>
              </a:rPr>
              <a:t>of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4">
                <a:solidFill>
                  <a:srgbClr val="000000"/>
                </a:solidFill>
                <a:latin typeface="VBFBTQ+DM Sans Regular"/>
                <a:cs typeface="VBFBTQ+DM Sans Regular"/>
              </a:rPr>
              <a:t>tweet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3">
                <a:solidFill>
                  <a:srgbClr val="000000"/>
                </a:solidFill>
                <a:latin typeface="VBFBTQ+DM Sans Regular"/>
                <a:cs typeface="VBFBTQ+DM Sans Regular"/>
              </a:rPr>
              <a:t>data,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1">
                <a:solidFill>
                  <a:srgbClr val="000000"/>
                </a:solidFill>
                <a:latin typeface="VBFBTQ+DM Sans Regular"/>
                <a:cs typeface="VBFBTQ+DM Sans Regular"/>
              </a:rPr>
              <a:t>including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handling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1">
                <a:solidFill>
                  <a:srgbClr val="000000"/>
                </a:solidFill>
                <a:latin typeface="VBFBTQ+DM Sans Regular"/>
                <a:cs typeface="VBFBTQ+DM Sans Regular"/>
              </a:rPr>
              <a:t>null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values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4">
                <a:solidFill>
                  <a:srgbClr val="000000"/>
                </a:solidFill>
                <a:latin typeface="VBFBTQ+DM Sans Regular"/>
                <a:cs typeface="VBFBTQ+DM Sans Regular"/>
              </a:rPr>
              <a:t>and</a:t>
            </a:r>
          </a:p>
          <a:p>
            <a:pPr marL="0" marR="0">
              <a:lnSpc>
                <a:spcPts val="4851"/>
              </a:lnSpc>
              <a:spcBef>
                <a:spcPts val="323"/>
              </a:spcBef>
              <a:spcAft>
                <a:spcPts val="0"/>
              </a:spcAft>
            </a:pP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text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cleaning.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24">
                <a:solidFill>
                  <a:srgbClr val="000000"/>
                </a:solidFill>
                <a:latin typeface="VBFBTQ+DM Sans Regular"/>
                <a:cs typeface="VBFBTQ+DM Sans Regular"/>
              </a:rPr>
              <a:t>We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3">
                <a:solidFill>
                  <a:srgbClr val="000000"/>
                </a:solidFill>
                <a:latin typeface="VBFBTQ+DM Sans Regular"/>
                <a:cs typeface="VBFBTQ+DM Sans Regular"/>
              </a:rPr>
              <a:t>transformed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text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0">
                <a:solidFill>
                  <a:srgbClr val="000000"/>
                </a:solidFill>
                <a:latin typeface="VBFBTQ+DM Sans Regular"/>
                <a:cs typeface="VBFBTQ+DM Sans Regular"/>
              </a:rPr>
              <a:t>into</a:t>
            </a:r>
            <a:r>
              <a:rPr dirty="0" sz="3750" spc="-11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3">
                <a:solidFill>
                  <a:srgbClr val="000000"/>
                </a:solidFill>
                <a:latin typeface="VBFBTQ+DM Sans Regular"/>
                <a:cs typeface="VBFBTQ+DM Sans Regular"/>
              </a:rPr>
              <a:t>numerical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vectors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using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5">
                <a:solidFill>
                  <a:srgbClr val="000000"/>
                </a:solidFill>
                <a:latin typeface="VBFBTQ+DM Sans Regular"/>
                <a:cs typeface="VBFBTQ+DM Sans Regular"/>
              </a:rPr>
              <a:t>Count</a:t>
            </a:r>
          </a:p>
          <a:p>
            <a:pPr marL="0" marR="0">
              <a:lnSpc>
                <a:spcPts val="4851"/>
              </a:lnSpc>
              <a:spcBef>
                <a:spcPts val="323"/>
              </a:spcBef>
              <a:spcAft>
                <a:spcPts val="0"/>
              </a:spcAft>
            </a:pPr>
            <a:r>
              <a:rPr dirty="0" sz="3750" spc="-14">
                <a:solidFill>
                  <a:srgbClr val="000000"/>
                </a:solidFill>
                <a:latin typeface="VBFBTQ+DM Sans Regular"/>
                <a:cs typeface="VBFBTQ+DM Sans Regular"/>
              </a:rPr>
              <a:t>and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TF-IDF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1">
                <a:solidFill>
                  <a:srgbClr val="000000"/>
                </a:solidFill>
                <a:latin typeface="VBFBTQ+DM Sans Regular"/>
                <a:cs typeface="VBFBTQ+DM Sans Regular"/>
              </a:rPr>
              <a:t>Vectorization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3">
                <a:solidFill>
                  <a:srgbClr val="000000"/>
                </a:solidFill>
                <a:latin typeface="VBFBTQ+DM Sans Regular"/>
                <a:cs typeface="VBFBTQ+DM Sans Regular"/>
              </a:rPr>
              <a:t>techniques,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selected</a:t>
            </a:r>
            <a:r>
              <a:rPr dirty="0" sz="3750" spc="-1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features,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4">
                <a:solidFill>
                  <a:srgbClr val="000000"/>
                </a:solidFill>
                <a:latin typeface="VBFBTQ+DM Sans Regular"/>
                <a:cs typeface="VBFBTQ+DM Sans Regular"/>
              </a:rPr>
              <a:t>and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1">
                <a:solidFill>
                  <a:srgbClr val="000000"/>
                </a:solidFill>
                <a:latin typeface="VBFBTQ+DM Sans Regular"/>
                <a:cs typeface="VBFBTQ+DM Sans Regular"/>
              </a:rPr>
              <a:t>targets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1">
                <a:solidFill>
                  <a:srgbClr val="000000"/>
                </a:solidFill>
                <a:latin typeface="VBFBTQ+DM Sans Regular"/>
                <a:cs typeface="VBFBTQ+DM Sans Regular"/>
              </a:rPr>
              <a:t>for</a:t>
            </a:r>
          </a:p>
          <a:p>
            <a:pPr marL="0" marR="0">
              <a:lnSpc>
                <a:spcPts val="4851"/>
              </a:lnSpc>
              <a:spcBef>
                <a:spcPts val="273"/>
              </a:spcBef>
              <a:spcAft>
                <a:spcPts val="0"/>
              </a:spcAft>
            </a:pPr>
            <a:r>
              <a:rPr dirty="0" sz="3750" spc="-17">
                <a:solidFill>
                  <a:srgbClr val="000000"/>
                </a:solidFill>
                <a:latin typeface="VBFBTQ+DM Sans Regular"/>
                <a:cs typeface="VBFBTQ+DM Sans Regular"/>
              </a:rPr>
              <a:t>model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1">
                <a:solidFill>
                  <a:srgbClr val="000000"/>
                </a:solidFill>
                <a:latin typeface="VBFBTQ+DM Sans Regular"/>
                <a:cs typeface="VBFBTQ+DM Sans Regular"/>
              </a:rPr>
              <a:t>training.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Various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0">
                <a:solidFill>
                  <a:srgbClr val="000000"/>
                </a:solidFill>
                <a:latin typeface="VBFBTQ+DM Sans Regular"/>
                <a:cs typeface="VBFBTQ+DM Sans Regular"/>
              </a:rPr>
              <a:t>classification</a:t>
            </a:r>
            <a:r>
              <a:rPr dirty="0" sz="3750" spc="-1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4">
                <a:solidFill>
                  <a:srgbClr val="000000"/>
                </a:solidFill>
                <a:latin typeface="VBFBTQ+DM Sans Regular"/>
                <a:cs typeface="VBFBTQ+DM Sans Regular"/>
              </a:rPr>
              <a:t>models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4">
                <a:solidFill>
                  <a:srgbClr val="000000"/>
                </a:solidFill>
                <a:latin typeface="VBFBTQ+DM Sans Regular"/>
                <a:cs typeface="VBFBTQ+DM Sans Regular"/>
              </a:rPr>
              <a:t>were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applied</a:t>
            </a:r>
            <a:r>
              <a:rPr dirty="0" sz="3750" spc="-1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4">
                <a:solidFill>
                  <a:srgbClr val="000000"/>
                </a:solidFill>
                <a:latin typeface="VBFBTQ+DM Sans Regular"/>
                <a:cs typeface="VBFBTQ+DM Sans Regular"/>
              </a:rPr>
              <a:t>and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evaluated</a:t>
            </a:r>
          </a:p>
          <a:p>
            <a:pPr marL="0" marR="0">
              <a:lnSpc>
                <a:spcPts val="4851"/>
              </a:lnSpc>
              <a:spcBef>
                <a:spcPts val="323"/>
              </a:spcBef>
              <a:spcAft>
                <a:spcPts val="0"/>
              </a:spcAft>
            </a:pPr>
            <a:r>
              <a:rPr dirty="0" sz="3750" spc="-11">
                <a:solidFill>
                  <a:srgbClr val="000000"/>
                </a:solidFill>
                <a:latin typeface="VBFBTQ+DM Sans Regular"/>
                <a:cs typeface="VBFBTQ+DM Sans Regular"/>
              </a:rPr>
              <a:t>for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3">
                <a:solidFill>
                  <a:srgbClr val="000000"/>
                </a:solidFill>
                <a:latin typeface="VBFBTQ+DM Sans Regular"/>
                <a:cs typeface="VBFBTQ+DM Sans Regular"/>
              </a:rPr>
              <a:t>performance.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0">
                <a:solidFill>
                  <a:srgbClr val="000000"/>
                </a:solidFill>
                <a:latin typeface="VBFBTQ+DM Sans Regular"/>
                <a:cs typeface="VBFBTQ+DM Sans Regular"/>
              </a:rPr>
              <a:t>Finally,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the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1">
                <a:solidFill>
                  <a:srgbClr val="000000"/>
                </a:solidFill>
                <a:latin typeface="VBFBTQ+DM Sans Regular"/>
                <a:cs typeface="VBFBTQ+DM Sans Regular"/>
              </a:rPr>
              <a:t>trained</a:t>
            </a:r>
            <a:r>
              <a:rPr dirty="0" sz="3750" spc="-11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7">
                <a:solidFill>
                  <a:srgbClr val="000000"/>
                </a:solidFill>
                <a:latin typeface="VBFBTQ+DM Sans Regular"/>
                <a:cs typeface="VBFBTQ+DM Sans Regular"/>
              </a:rPr>
              <a:t>model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6">
                <a:solidFill>
                  <a:srgbClr val="000000"/>
                </a:solidFill>
                <a:latin typeface="VBFBTQ+DM Sans Regular"/>
                <a:cs typeface="VBFBTQ+DM Sans Regular"/>
              </a:rPr>
              <a:t>was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3">
                <a:solidFill>
                  <a:srgbClr val="000000"/>
                </a:solidFill>
                <a:latin typeface="VBFBTQ+DM Sans Regular"/>
                <a:cs typeface="VBFBTQ+DM Sans Regular"/>
              </a:rPr>
              <a:t>deployed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0">
                <a:solidFill>
                  <a:srgbClr val="000000"/>
                </a:solidFill>
                <a:latin typeface="VBFBTQ+DM Sans Regular"/>
                <a:cs typeface="VBFBTQ+DM Sans Regular"/>
              </a:rPr>
              <a:t>into</a:t>
            </a:r>
            <a:r>
              <a:rPr dirty="0" sz="3750" spc="-11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a</a:t>
            </a:r>
            <a:r>
              <a:rPr dirty="0" sz="3750" spc="-2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user-</a:t>
            </a:r>
          </a:p>
          <a:p>
            <a:pPr marL="0" marR="0">
              <a:lnSpc>
                <a:spcPts val="4851"/>
              </a:lnSpc>
              <a:spcBef>
                <a:spcPts val="323"/>
              </a:spcBef>
              <a:spcAft>
                <a:spcPts val="0"/>
              </a:spcAft>
            </a:pPr>
            <a:r>
              <a:rPr dirty="0" sz="3750" spc="-10">
                <a:solidFill>
                  <a:srgbClr val="000000"/>
                </a:solidFill>
                <a:latin typeface="VBFBTQ+DM Sans Regular"/>
                <a:cs typeface="VBFBTQ+DM Sans Regular"/>
              </a:rPr>
              <a:t>friendly</a:t>
            </a:r>
            <a:r>
              <a:rPr dirty="0" sz="3750" spc="-1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1">
                <a:solidFill>
                  <a:srgbClr val="000000"/>
                </a:solidFill>
                <a:latin typeface="VBFBTQ+DM Sans Regular"/>
                <a:cs typeface="VBFBTQ+DM Sans Regular"/>
              </a:rPr>
              <a:t>interface</a:t>
            </a:r>
            <a:r>
              <a:rPr dirty="0" sz="3750" spc="-1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using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Tkinter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1">
                <a:solidFill>
                  <a:srgbClr val="000000"/>
                </a:solidFill>
                <a:latin typeface="VBFBTQ+DM Sans Regular"/>
                <a:cs typeface="VBFBTQ+DM Sans Regular"/>
              </a:rPr>
              <a:t>for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1">
                <a:solidFill>
                  <a:srgbClr val="000000"/>
                </a:solidFill>
                <a:latin typeface="VBFBTQ+DM Sans Regular"/>
                <a:cs typeface="VBFBTQ+DM Sans Regular"/>
              </a:rPr>
              <a:t>real-time</a:t>
            </a:r>
            <a:r>
              <a:rPr dirty="0" sz="3750">
                <a:solidFill>
                  <a:srgbClr val="000000"/>
                </a:solidFill>
                <a:latin typeface="VBFBTQ+DM Sans Regular"/>
                <a:cs typeface="VBFBTQ+DM Sans Regular"/>
              </a:rPr>
              <a:t> </a:t>
            </a:r>
            <a:r>
              <a:rPr dirty="0" sz="3750" spc="-12">
                <a:solidFill>
                  <a:srgbClr val="000000"/>
                </a:solidFill>
                <a:latin typeface="VBFBTQ+DM Sans Regular"/>
                <a:cs typeface="VBFBTQ+DM Sans Regular"/>
              </a:rPr>
              <a:t>prediction.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1625" y="9548418"/>
            <a:ext cx="3023379" cy="3357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ffb001"/>
                </a:solidFill>
                <a:latin typeface="VJTTQM+DM Sans Bold"/>
                <a:cs typeface="VJTTQM+DM Sans Bold"/>
              </a:rPr>
              <a:t>BACK</a:t>
            </a:r>
            <a:r>
              <a:rPr dirty="0" sz="1800" spc="-143" b="1" u="sng">
                <a:solidFill>
                  <a:srgbClr val="ffb001"/>
                </a:solidFill>
                <a:latin typeface="VJTTQM+DM Sans Bold"/>
                <a:cs typeface="VJTTQM+DM Sans Bold"/>
              </a:rPr>
              <a:t> </a:t>
            </a:r>
            <a:r>
              <a:rPr dirty="0" sz="1800" b="1" u="sng">
                <a:solidFill>
                  <a:srgbClr val="ffb001"/>
                </a:solidFill>
                <a:latin typeface="VJTTQM+DM Sans Bold"/>
                <a:cs typeface="VJTTQM+DM Sans Bold"/>
              </a:rPr>
              <a:t>TO</a:t>
            </a:r>
            <a:r>
              <a:rPr dirty="0" sz="1800" spc="430" b="1">
                <a:solidFill>
                  <a:srgbClr val="ffb001"/>
                </a:solidFill>
                <a:latin typeface="VJTTQM+DM Sans Bold"/>
                <a:cs typeface="VJTTQM+DM Sans Bold"/>
              </a:rPr>
              <a:t> </a:t>
            </a:r>
            <a:r>
              <a:rPr dirty="0" sz="1800" b="1" u="sng">
                <a:solidFill>
                  <a:srgbClr val="ffb001"/>
                </a:solidFill>
                <a:latin typeface="VJTTQM+DM Sans Bold"/>
                <a:cs typeface="VJTTQM+DM Sans Bold"/>
              </a:rPr>
              <a:t>SYSTEM</a:t>
            </a:r>
            <a:r>
              <a:rPr dirty="0" sz="1800" spc="-143" b="1" u="sng">
                <a:solidFill>
                  <a:srgbClr val="ffb001"/>
                </a:solidFill>
                <a:latin typeface="VJTTQM+DM Sans Bold"/>
                <a:cs typeface="VJTTQM+DM Sans Bold"/>
              </a:rPr>
              <a:t> </a:t>
            </a:r>
            <a:r>
              <a:rPr dirty="0" sz="1800" b="1" u="sng">
                <a:solidFill>
                  <a:srgbClr val="ffb001"/>
                </a:solidFill>
                <a:latin typeface="VJTTQM+DM Sans Bold"/>
                <a:cs typeface="VJTTQM+DM Sans Bold"/>
              </a:rPr>
              <a:t>DESIGN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54065" y="484362"/>
            <a:ext cx="13132028" cy="10963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332"/>
              </a:lnSpc>
              <a:spcBef>
                <a:spcPts val="0"/>
              </a:spcBef>
              <a:spcAft>
                <a:spcPts val="0"/>
              </a:spcAft>
            </a:pPr>
            <a:r>
              <a:rPr dirty="0" sz="6400" b="1">
                <a:solidFill>
                  <a:srgbClr val="ffffff"/>
                </a:solidFill>
                <a:latin typeface="KVBLME+DM Sans Bold"/>
                <a:cs typeface="KVBLME+DM Sans Bold"/>
              </a:rPr>
              <a:t>Outcome</a:t>
            </a:r>
            <a:r>
              <a:rPr dirty="0" sz="6400" b="1">
                <a:solidFill>
                  <a:srgbClr val="ffffff"/>
                </a:solidFill>
                <a:latin typeface="KVBLME+DM Sans Bold"/>
                <a:cs typeface="KVBLME+DM Sans Bold"/>
              </a:rPr>
              <a:t> </a:t>
            </a:r>
            <a:r>
              <a:rPr dirty="0" sz="6400" b="1">
                <a:solidFill>
                  <a:srgbClr val="ffffff"/>
                </a:solidFill>
                <a:latin typeface="KVBLME+DM Sans Bold"/>
                <a:cs typeface="KVBLME+DM Sans Bold"/>
              </a:rPr>
              <a:t>or</a:t>
            </a:r>
            <a:r>
              <a:rPr dirty="0" sz="6400" b="1">
                <a:solidFill>
                  <a:srgbClr val="ffffff"/>
                </a:solidFill>
                <a:latin typeface="KVBLME+DM Sans Bold"/>
                <a:cs typeface="KVBLME+DM Sans Bold"/>
              </a:rPr>
              <a:t> </a:t>
            </a:r>
            <a:r>
              <a:rPr dirty="0" sz="6400" b="1">
                <a:solidFill>
                  <a:srgbClr val="ffffff"/>
                </a:solidFill>
                <a:latin typeface="KVBLME+DM Sans Bold"/>
                <a:cs typeface="KVBLME+DM Sans Bold"/>
              </a:rPr>
              <a:t>Results</a:t>
            </a:r>
            <a:r>
              <a:rPr dirty="0" sz="6400" b="1">
                <a:solidFill>
                  <a:srgbClr val="ffffff"/>
                </a:solidFill>
                <a:latin typeface="KVBLME+DM Sans Bold"/>
                <a:cs typeface="KVBLME+DM Sans Bold"/>
              </a:rPr>
              <a:t> </a:t>
            </a:r>
            <a:r>
              <a:rPr dirty="0" sz="6400" b="1">
                <a:solidFill>
                  <a:srgbClr val="ffffff"/>
                </a:solidFill>
                <a:latin typeface="KVBLME+DM Sans Bold"/>
                <a:cs typeface="KVBLME+DM Sans Bold"/>
              </a:rPr>
              <a:t>and</a:t>
            </a:r>
            <a:r>
              <a:rPr dirty="0" sz="6400" b="1">
                <a:solidFill>
                  <a:srgbClr val="ffffff"/>
                </a:solidFill>
                <a:latin typeface="KVBLME+DM Sans Bold"/>
                <a:cs typeface="KVBLME+DM Sans Bold"/>
              </a:rPr>
              <a:t> </a:t>
            </a:r>
            <a:r>
              <a:rPr dirty="0" sz="6400" b="1">
                <a:solidFill>
                  <a:srgbClr val="ffffff"/>
                </a:solidFill>
                <a:latin typeface="KVBLME+DM Sans Bold"/>
                <a:cs typeface="KVBLME+DM Sans Bold"/>
              </a:rPr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878025" y="2163161"/>
            <a:ext cx="3662998" cy="4561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ffffff"/>
                </a:solidFill>
                <a:latin typeface="TINFMP+PP Neue Machina Ultrabold"/>
                <a:cs typeface="TINFMP+PP Neue Machina Ultrabold"/>
              </a:rPr>
              <a:t>Logistic</a:t>
            </a:r>
            <a:r>
              <a:rPr dirty="0" sz="2500" spc="-90">
                <a:solidFill>
                  <a:srgbClr val="ffffff"/>
                </a:solidFill>
                <a:latin typeface="TINFMP+PP Neue Machina Ultrabold"/>
                <a:cs typeface="TINFMP+PP Neue Machina Ultrabold"/>
              </a:rPr>
              <a:t> </a:t>
            </a:r>
            <a:r>
              <a:rPr dirty="0" sz="2500">
                <a:solidFill>
                  <a:srgbClr val="ffffff"/>
                </a:solidFill>
                <a:latin typeface="TINFMP+PP Neue Machina Ultrabold"/>
                <a:cs typeface="TINFMP+PP Neue Machina Ultrabold"/>
              </a:rPr>
              <a:t>Regression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94481" y="2195073"/>
            <a:ext cx="3600136" cy="4561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91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spc="10">
                <a:solidFill>
                  <a:srgbClr val="ffffff"/>
                </a:solidFill>
                <a:latin typeface="TINFMP+PP Neue Machina Ultrabold"/>
                <a:cs typeface="TINFMP+PP Neue Machina Ultrabold"/>
              </a:rPr>
              <a:t>KNN</a:t>
            </a:r>
            <a:r>
              <a:rPr dirty="0" sz="2500" spc="-90">
                <a:solidFill>
                  <a:srgbClr val="ffffff"/>
                </a:solidFill>
                <a:latin typeface="TINFMP+PP Neue Machina Ultrabold"/>
                <a:cs typeface="TINFMP+PP Neue Machina Ultrabold"/>
              </a:rPr>
              <a:t> </a:t>
            </a:r>
            <a:r>
              <a:rPr dirty="0" sz="2500">
                <a:solidFill>
                  <a:srgbClr val="ffffff"/>
                </a:solidFill>
                <a:latin typeface="TINFMP+PP Neue Machina Ultrabold"/>
                <a:cs typeface="TINFMP+PP Neue Machina Ultrabold"/>
              </a:rPr>
              <a:t>Classification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033509" y="6159836"/>
            <a:ext cx="1298079" cy="3494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1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202020"/>
                </a:solidFill>
                <a:latin typeface="PURQFW+Open Sans Bold"/>
                <a:cs typeface="PURQFW+Open Sans Bold"/>
              </a:rPr>
              <a:t>Algorithm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831463" y="6127041"/>
            <a:ext cx="1681574" cy="40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b="1">
                <a:solidFill>
                  <a:srgbClr val="ffffff"/>
                </a:solidFill>
                <a:latin typeface="KVBLME+DM Sans Bold"/>
                <a:cs typeface="KVBLME+DM Sans Bold"/>
              </a:rPr>
              <a:t>Train</a:t>
            </a:r>
            <a:r>
              <a:rPr dirty="0" sz="2200" b="1">
                <a:solidFill>
                  <a:srgbClr val="ffffff"/>
                </a:solidFill>
                <a:latin typeface="KVBLME+DM Sans Bold"/>
                <a:cs typeface="KVBLME+DM Sans Bold"/>
              </a:rPr>
              <a:t> </a:t>
            </a:r>
            <a:r>
              <a:rPr dirty="0" sz="2200" b="1">
                <a:solidFill>
                  <a:srgbClr val="ffffff"/>
                </a:solidFill>
                <a:latin typeface="KVBLME+DM Sans Bold"/>
                <a:cs typeface="KVBLME+DM Sans Bold"/>
              </a:rPr>
              <a:t>Score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121077" y="6127041"/>
            <a:ext cx="1596651" cy="4018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64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b="1">
                <a:solidFill>
                  <a:srgbClr val="ffffff"/>
                </a:solidFill>
                <a:latin typeface="KVBLME+DM Sans Bold"/>
                <a:cs typeface="KVBLME+DM Sans Bold"/>
              </a:rPr>
              <a:t>Test</a:t>
            </a:r>
            <a:r>
              <a:rPr dirty="0" sz="2200" b="1">
                <a:solidFill>
                  <a:srgbClr val="ffffff"/>
                </a:solidFill>
                <a:latin typeface="KVBLME+DM Sans Bold"/>
                <a:cs typeface="KVBLME+DM Sans Bold"/>
              </a:rPr>
              <a:t> </a:t>
            </a:r>
            <a:r>
              <a:rPr dirty="0" sz="2200" b="1">
                <a:solidFill>
                  <a:srgbClr val="ffffff"/>
                </a:solidFill>
                <a:latin typeface="KVBLME+DM Sans Bold"/>
                <a:cs typeface="KVBLME+DM Sans Bold"/>
              </a:rPr>
              <a:t>Score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761340" y="6304271"/>
            <a:ext cx="6401322" cy="40282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71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ffffff"/>
                </a:solidFill>
                <a:latin typeface="TINFMP+PP Neue Machina Ultrabold"/>
                <a:cs typeface="TINFMP+PP Neue Machina Ultrabold"/>
              </a:rPr>
              <a:t>Multinomial</a:t>
            </a:r>
            <a:r>
              <a:rPr dirty="0" sz="2200" spc="-84">
                <a:solidFill>
                  <a:srgbClr val="ffffff"/>
                </a:solidFill>
                <a:latin typeface="TINFMP+PP Neue Machina Ultrabold"/>
                <a:cs typeface="TINFMP+PP Neue Machina Ultrabold"/>
              </a:rPr>
              <a:t> </a:t>
            </a:r>
            <a:r>
              <a:rPr dirty="0" sz="2200">
                <a:solidFill>
                  <a:srgbClr val="ffffff"/>
                </a:solidFill>
                <a:latin typeface="TINFMP+PP Neue Machina Ultrabold"/>
                <a:cs typeface="TINFMP+PP Neue Machina Ultrabold"/>
              </a:rPr>
              <a:t>Naïve</a:t>
            </a:r>
            <a:r>
              <a:rPr dirty="0" sz="2200" spc="-85">
                <a:solidFill>
                  <a:srgbClr val="ffffff"/>
                </a:solidFill>
                <a:latin typeface="TINFMP+PP Neue Machina Ultrabold"/>
                <a:cs typeface="TINFMP+PP Neue Machina Ultrabold"/>
              </a:rPr>
              <a:t> </a:t>
            </a:r>
            <a:r>
              <a:rPr dirty="0" sz="2200">
                <a:solidFill>
                  <a:srgbClr val="ffffff"/>
                </a:solidFill>
                <a:latin typeface="TINFMP+PP Neue Machina Ultrabold"/>
                <a:cs typeface="TINFMP+PP Neue Machina Ultrabold"/>
              </a:rPr>
              <a:t>Bayes</a:t>
            </a:r>
            <a:r>
              <a:rPr dirty="0" sz="2200" spc="-84">
                <a:solidFill>
                  <a:srgbClr val="ffffff"/>
                </a:solidFill>
                <a:latin typeface="TINFMP+PP Neue Machina Ultrabold"/>
                <a:cs typeface="TINFMP+PP Neue Machina Ultrabold"/>
              </a:rPr>
              <a:t> </a:t>
            </a:r>
            <a:r>
              <a:rPr dirty="0" sz="2200">
                <a:solidFill>
                  <a:srgbClr val="ffffff"/>
                </a:solidFill>
                <a:latin typeface="TINFMP+PP Neue Machina Ultrabold"/>
                <a:cs typeface="TINFMP+PP Neue Machina Ultrabold"/>
              </a:rPr>
              <a:t>Classification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368372" y="7168882"/>
            <a:ext cx="628345" cy="3357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KVBLME+DM Sans Bold"/>
                <a:cs typeface="KVBLME+DM Sans Bold"/>
              </a:rPr>
              <a:t>KNN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237020" y="7168882"/>
            <a:ext cx="870204" cy="3357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EFMQCL+DM Sans Regular"/>
                <a:cs typeface="EFMQCL+DM Sans Regular"/>
              </a:rPr>
              <a:t>61.89%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451327" y="7168882"/>
            <a:ext cx="936040" cy="3357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EFMQCL+DM Sans Regular"/>
                <a:cs typeface="EFMQCL+DM Sans Regular"/>
              </a:rPr>
              <a:t>59.63%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0998832" y="8097075"/>
            <a:ext cx="1367409" cy="6500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2514" marR="0">
              <a:lnSpc>
                <a:spcPts val="23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KVBLME+DM Sans Bold"/>
                <a:cs typeface="KVBLME+DM Sans Bold"/>
              </a:rPr>
              <a:t>Logistics</a:t>
            </a:r>
          </a:p>
          <a:p>
            <a:pPr marL="0" marR="0">
              <a:lnSpc>
                <a:spcPts val="2343"/>
              </a:lnSpc>
              <a:spcBef>
                <a:spcPts val="181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KVBLME+DM Sans Bold"/>
                <a:cs typeface="KVBLME+DM Sans Bold"/>
              </a:rPr>
              <a:t>Regression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3210082" y="8250958"/>
            <a:ext cx="924259" cy="1435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1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EUGJBD+Open Sans Regular"/>
                <a:cs typeface="EUGJBD+Open Sans Regular"/>
              </a:rPr>
              <a:t>97.22%</a:t>
            </a:r>
          </a:p>
          <a:p>
            <a:pPr marL="0" marR="0">
              <a:lnSpc>
                <a:spcPts val="2451"/>
              </a:lnSpc>
              <a:spcBef>
                <a:spcPts val="6048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EUGJBD+Open Sans Regular"/>
                <a:cs typeface="EUGJBD+Open Sans Regular"/>
              </a:rPr>
              <a:t>92.86%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5457280" y="8250958"/>
            <a:ext cx="924259" cy="14352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1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EUGJBD+Open Sans Regular"/>
                <a:cs typeface="EUGJBD+Open Sans Regular"/>
              </a:rPr>
              <a:t>80.69%</a:t>
            </a:r>
          </a:p>
          <a:p>
            <a:pPr marL="161180" marR="0">
              <a:lnSpc>
                <a:spcPts val="2451"/>
              </a:lnSpc>
              <a:spcBef>
                <a:spcPts val="6048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EUGJBD+Open Sans Regular"/>
                <a:cs typeface="EUGJBD+Open Sans Regular"/>
              </a:rPr>
              <a:t>81%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852534" y="9192451"/>
            <a:ext cx="1660016" cy="6500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8425" marR="0">
              <a:lnSpc>
                <a:spcPts val="23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KVBLME+DM Sans Bold"/>
                <a:cs typeface="KVBLME+DM Sans Bold"/>
              </a:rPr>
              <a:t>MNB</a:t>
            </a:r>
          </a:p>
          <a:p>
            <a:pPr marL="0" marR="0">
              <a:lnSpc>
                <a:spcPts val="2343"/>
              </a:lnSpc>
              <a:spcBef>
                <a:spcPts val="181"/>
              </a:spcBef>
              <a:spcAft>
                <a:spcPts val="0"/>
              </a:spcAft>
            </a:pPr>
            <a:r>
              <a:rPr dirty="0" sz="1800" b="1">
                <a:solidFill>
                  <a:srgbClr val="000000"/>
                </a:solidFill>
                <a:latin typeface="KVBLME+DM Sans Bold"/>
                <a:cs typeface="KVBLME+DM Sans Bold"/>
              </a:rPr>
              <a:t>Classification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530526" y="9767760"/>
            <a:ext cx="3245350" cy="3357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8e77f8"/>
                </a:solidFill>
                <a:latin typeface="KVBLME+DM Sans Bold"/>
                <a:cs typeface="KVBLME+DM Sans Bold"/>
              </a:rPr>
              <a:t>BACK</a:t>
            </a:r>
            <a:r>
              <a:rPr dirty="0" sz="1800" spc="-143" b="1" u="sng">
                <a:solidFill>
                  <a:srgbClr val="8e77f8"/>
                </a:solidFill>
                <a:latin typeface="KVBLME+DM Sans Bold"/>
                <a:cs typeface="KVBLME+DM Sans Bold"/>
              </a:rPr>
              <a:t> </a:t>
            </a:r>
            <a:r>
              <a:rPr dirty="0" sz="1800" b="1" u="sng">
                <a:solidFill>
                  <a:srgbClr val="8e77f8"/>
                </a:solidFill>
                <a:latin typeface="KVBLME+DM Sans Bold"/>
                <a:cs typeface="KVBLME+DM Sans Bold"/>
              </a:rPr>
              <a:t>TO</a:t>
            </a:r>
            <a:r>
              <a:rPr dirty="0" sz="1800" spc="430" b="1">
                <a:solidFill>
                  <a:srgbClr val="8e77f8"/>
                </a:solidFill>
                <a:latin typeface="KVBLME+DM Sans Bold"/>
                <a:cs typeface="KVBLME+DM Sans Bold"/>
              </a:rPr>
              <a:t> </a:t>
            </a:r>
            <a:r>
              <a:rPr dirty="0" sz="1800" b="1" u="sng">
                <a:solidFill>
                  <a:srgbClr val="8e77f8"/>
                </a:solidFill>
                <a:latin typeface="KVBLME+DM Sans Bold"/>
                <a:cs typeface="KVBLME+DM Sans Bold"/>
              </a:rPr>
              <a:t>IMPLEMENTATION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31000" y="871851"/>
            <a:ext cx="3734237" cy="897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770"/>
              </a:lnSpc>
              <a:spcBef>
                <a:spcPts val="0"/>
              </a:spcBef>
              <a:spcAft>
                <a:spcPts val="0"/>
              </a:spcAft>
            </a:pPr>
            <a:r>
              <a:rPr dirty="0" sz="5200" b="1">
                <a:solidFill>
                  <a:srgbClr val="ffffff"/>
                </a:solidFill>
                <a:latin typeface="HKJCPA+DM Sans Bold"/>
                <a:cs typeface="HKJCPA+DM Sans Bold"/>
              </a:rPr>
              <a:t>Conclusion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71625" y="2508308"/>
            <a:ext cx="5125298" cy="42960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In</a:t>
            </a: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conclusion,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while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evaluating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the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1625" y="2928624"/>
            <a:ext cx="6822496" cy="63140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082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performance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1" b="1">
                <a:solidFill>
                  <a:srgbClr val="000000"/>
                </a:solidFill>
                <a:latin typeface="HKJCPA+DM Sans Bold"/>
                <a:cs typeface="HKJCPA+DM Sans Bold"/>
              </a:rPr>
              <a:t>of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1" b="1">
                <a:solidFill>
                  <a:srgbClr val="000000"/>
                </a:solidFill>
                <a:latin typeface="HKJCPA+DM Sans Bold"/>
                <a:cs typeface="HKJCPA+DM Sans Bold"/>
              </a:rPr>
              <a:t>our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classification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models,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4" b="1">
                <a:solidFill>
                  <a:srgbClr val="000000"/>
                </a:solidFill>
                <a:latin typeface="HKJCPA+DM Sans Bold"/>
                <a:cs typeface="HKJCPA+DM Sans Bold"/>
              </a:rPr>
              <a:t>we</a:t>
            </a:r>
          </a:p>
          <a:p>
            <a:pPr marL="0" marR="0">
              <a:lnSpc>
                <a:spcPts val="3082"/>
              </a:lnSpc>
              <a:spcBef>
                <a:spcPts val="226"/>
              </a:spcBef>
              <a:spcAft>
                <a:spcPts val="0"/>
              </a:spcAft>
            </a:pP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observed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that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2" b="1">
                <a:solidFill>
                  <a:srgbClr val="000000"/>
                </a:solidFill>
                <a:latin typeface="HKJCPA+DM Sans Bold"/>
                <a:cs typeface="HKJCPA+DM Sans Bold"/>
              </a:rPr>
              <a:t>KNN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Classification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exhibited</a:t>
            </a:r>
          </a:p>
          <a:p>
            <a:pPr marL="0" marR="0">
              <a:lnSpc>
                <a:spcPts val="3082"/>
              </a:lnSpc>
              <a:spcBef>
                <a:spcPts val="226"/>
              </a:spcBef>
              <a:spcAft>
                <a:spcPts val="0"/>
              </a:spcAft>
            </a:pP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the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lowest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accuracy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at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3" b="1">
                <a:solidFill>
                  <a:srgbClr val="000000"/>
                </a:solidFill>
                <a:latin typeface="HKJCPA+DM Sans Bold"/>
                <a:cs typeface="HKJCPA+DM Sans Bold"/>
              </a:rPr>
              <a:t>60%,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prompting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its</a:t>
            </a:r>
          </a:p>
          <a:p>
            <a:pPr marL="0" marR="0">
              <a:lnSpc>
                <a:spcPts val="3082"/>
              </a:lnSpc>
              <a:spcBef>
                <a:spcPts val="226"/>
              </a:spcBef>
              <a:spcAft>
                <a:spcPts val="0"/>
              </a:spcAft>
            </a:pP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exclusion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from</a:t>
            </a:r>
            <a:r>
              <a:rPr dirty="0" sz="2350" spc="13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further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consideration.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Both</a:t>
            </a:r>
          </a:p>
          <a:p>
            <a:pPr marL="0" marR="0">
              <a:lnSpc>
                <a:spcPts val="3082"/>
              </a:lnSpc>
              <a:spcBef>
                <a:spcPts val="226"/>
              </a:spcBef>
              <a:spcAft>
                <a:spcPts val="0"/>
              </a:spcAft>
            </a:pP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Multinomial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Naïve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Bayes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Classification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and</a:t>
            </a:r>
          </a:p>
          <a:p>
            <a:pPr marL="0" marR="0">
              <a:lnSpc>
                <a:spcPts val="3082"/>
              </a:lnSpc>
              <a:spcBef>
                <a:spcPts val="226"/>
              </a:spcBef>
              <a:spcAft>
                <a:spcPts val="0"/>
              </a:spcAft>
            </a:pP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Logistic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Regression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demonstrated</a:t>
            </a:r>
          </a:p>
          <a:p>
            <a:pPr marL="0" marR="0">
              <a:lnSpc>
                <a:spcPts val="3082"/>
              </a:lnSpc>
              <a:spcBef>
                <a:spcPts val="226"/>
              </a:spcBef>
              <a:spcAft>
                <a:spcPts val="0"/>
              </a:spcAft>
            </a:pP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comparable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accuracies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1" b="1">
                <a:solidFill>
                  <a:srgbClr val="000000"/>
                </a:solidFill>
                <a:latin typeface="HKJCPA+DM Sans Bold"/>
                <a:cs typeface="HKJCPA+DM Sans Bold"/>
              </a:rPr>
              <a:t>of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1" b="1">
                <a:solidFill>
                  <a:srgbClr val="000000"/>
                </a:solidFill>
                <a:latin typeface="HKJCPA+DM Sans Bold"/>
                <a:cs typeface="HKJCPA+DM Sans Bold"/>
              </a:rPr>
              <a:t>81%.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1" b="1">
                <a:solidFill>
                  <a:srgbClr val="000000"/>
                </a:solidFill>
                <a:latin typeface="HKJCPA+DM Sans Bold"/>
                <a:cs typeface="HKJCPA+DM Sans Bold"/>
              </a:rPr>
              <a:t>However,</a:t>
            </a:r>
          </a:p>
          <a:p>
            <a:pPr marL="0" marR="0">
              <a:lnSpc>
                <a:spcPts val="3082"/>
              </a:lnSpc>
              <a:spcBef>
                <a:spcPts val="226"/>
              </a:spcBef>
              <a:spcAft>
                <a:spcPts val="0"/>
              </a:spcAft>
            </a:pP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Logistic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Regression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displayed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a</a:t>
            </a:r>
            <a:r>
              <a:rPr dirty="0" sz="2350" spc="14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notable</a:t>
            </a:r>
          </a:p>
          <a:p>
            <a:pPr marL="0" marR="0">
              <a:lnSpc>
                <a:spcPts val="3082"/>
              </a:lnSpc>
              <a:spcBef>
                <a:spcPts val="276"/>
              </a:spcBef>
              <a:spcAft>
                <a:spcPts val="0"/>
              </a:spcAft>
            </a:pP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disparity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1" b="1">
                <a:solidFill>
                  <a:srgbClr val="000000"/>
                </a:solidFill>
                <a:latin typeface="HKJCPA+DM Sans Bold"/>
                <a:cs typeface="HKJCPA+DM Sans Bold"/>
              </a:rPr>
              <a:t>between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its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high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train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score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1" b="1">
                <a:solidFill>
                  <a:srgbClr val="000000"/>
                </a:solidFill>
                <a:latin typeface="HKJCPA+DM Sans Bold"/>
                <a:cs typeface="HKJCPA+DM Sans Bold"/>
              </a:rPr>
              <a:t>of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97%</a:t>
            </a:r>
          </a:p>
          <a:p>
            <a:pPr marL="0" marR="0">
              <a:lnSpc>
                <a:spcPts val="3082"/>
              </a:lnSpc>
              <a:spcBef>
                <a:spcPts val="226"/>
              </a:spcBef>
              <a:spcAft>
                <a:spcPts val="0"/>
              </a:spcAft>
            </a:pP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and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its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slightly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lower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test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score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1" b="1">
                <a:solidFill>
                  <a:srgbClr val="000000"/>
                </a:solidFill>
                <a:latin typeface="HKJCPA+DM Sans Bold"/>
                <a:cs typeface="HKJCPA+DM Sans Bold"/>
              </a:rPr>
              <a:t>of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3" b="1">
                <a:solidFill>
                  <a:srgbClr val="000000"/>
                </a:solidFill>
                <a:latin typeface="HKJCPA+DM Sans Bold"/>
                <a:cs typeface="HKJCPA+DM Sans Bold"/>
              </a:rPr>
              <a:t>80%,</a:t>
            </a:r>
          </a:p>
          <a:p>
            <a:pPr marL="0" marR="0">
              <a:lnSpc>
                <a:spcPts val="3082"/>
              </a:lnSpc>
              <a:spcBef>
                <a:spcPts val="226"/>
              </a:spcBef>
              <a:spcAft>
                <a:spcPts val="0"/>
              </a:spcAft>
            </a:pP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indicating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a</a:t>
            </a:r>
            <a:r>
              <a:rPr dirty="0" sz="2350" spc="14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potential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risk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1" b="1">
                <a:solidFill>
                  <a:srgbClr val="000000"/>
                </a:solidFill>
                <a:latin typeface="HKJCPA+DM Sans Bold"/>
                <a:cs typeface="HKJCPA+DM Sans Bold"/>
              </a:rPr>
              <a:t>of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overfitting.</a:t>
            </a:r>
          </a:p>
          <a:p>
            <a:pPr marL="0" marR="0">
              <a:lnSpc>
                <a:spcPts val="3082"/>
              </a:lnSpc>
              <a:spcBef>
                <a:spcPts val="226"/>
              </a:spcBef>
              <a:spcAft>
                <a:spcPts val="0"/>
              </a:spcAft>
            </a:pP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Consequently,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4" b="1">
                <a:solidFill>
                  <a:srgbClr val="000000"/>
                </a:solidFill>
                <a:latin typeface="HKJCPA+DM Sans Bold"/>
                <a:cs typeface="HKJCPA+DM Sans Bold"/>
              </a:rPr>
              <a:t>we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opted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to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utilize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Multinomial</a:t>
            </a:r>
          </a:p>
          <a:p>
            <a:pPr marL="0" marR="0">
              <a:lnSpc>
                <a:spcPts val="3082"/>
              </a:lnSpc>
              <a:spcBef>
                <a:spcPts val="226"/>
              </a:spcBef>
              <a:spcAft>
                <a:spcPts val="0"/>
              </a:spcAft>
            </a:pP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Naïve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Bayes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Classification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1" b="1">
                <a:solidFill>
                  <a:srgbClr val="000000"/>
                </a:solidFill>
                <a:latin typeface="HKJCPA+DM Sans Bold"/>
                <a:cs typeface="HKJCPA+DM Sans Bold"/>
              </a:rPr>
              <a:t>due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to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its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stable</a:t>
            </a:r>
          </a:p>
          <a:p>
            <a:pPr marL="0" marR="0">
              <a:lnSpc>
                <a:spcPts val="3082"/>
              </a:lnSpc>
              <a:spcBef>
                <a:spcPts val="226"/>
              </a:spcBef>
              <a:spcAft>
                <a:spcPts val="0"/>
              </a:spcAft>
            </a:pP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performance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and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absence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spc="11" b="1">
                <a:solidFill>
                  <a:srgbClr val="000000"/>
                </a:solidFill>
                <a:latin typeface="HKJCPA+DM Sans Bold"/>
                <a:cs typeface="HKJCPA+DM Sans Bold"/>
              </a:rPr>
              <a:t>of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 </a:t>
            </a:r>
            <a:r>
              <a:rPr dirty="0" sz="2350" b="1">
                <a:solidFill>
                  <a:srgbClr val="000000"/>
                </a:solidFill>
                <a:latin typeface="HKJCPA+DM Sans Bold"/>
                <a:cs typeface="HKJCPA+DM Sans Bold"/>
              </a:rPr>
              <a:t>overfitting</a:t>
            </a:r>
          </a:p>
          <a:p>
            <a:pPr marL="0" marR="0">
              <a:lnSpc>
                <a:spcPts val="3082"/>
              </a:lnSpc>
              <a:spcBef>
                <a:spcPts val="226"/>
              </a:spcBef>
              <a:spcAft>
                <a:spcPts val="0"/>
              </a:spcAft>
            </a:pPr>
            <a:r>
              <a:rPr dirty="0" sz="2350" spc="10" b="1">
                <a:solidFill>
                  <a:srgbClr val="000000"/>
                </a:solidFill>
                <a:latin typeface="HKJCPA+DM Sans Bold"/>
                <a:cs typeface="HKJCPA+DM Sans Bold"/>
              </a:rPr>
              <a:t>concerns.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71625" y="9548418"/>
            <a:ext cx="3724052" cy="3357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ffb444"/>
                </a:solidFill>
                <a:latin typeface="HKJCPA+DM Sans Bold"/>
                <a:cs typeface="HKJCPA+DM Sans Bold"/>
              </a:rPr>
              <a:t>BACK</a:t>
            </a:r>
            <a:r>
              <a:rPr dirty="0" sz="1800" spc="-143" b="1" u="sng">
                <a:solidFill>
                  <a:srgbClr val="ffb444"/>
                </a:solidFill>
                <a:latin typeface="HKJCPA+DM Sans Bold"/>
                <a:cs typeface="HKJCPA+DM Sans Bold"/>
              </a:rPr>
              <a:t> </a:t>
            </a:r>
            <a:r>
              <a:rPr dirty="0" sz="1800" b="1" u="sng">
                <a:solidFill>
                  <a:srgbClr val="ffb444"/>
                </a:solidFill>
                <a:latin typeface="HKJCPA+DM Sans Bold"/>
                <a:cs typeface="HKJCPA+DM Sans Bold"/>
              </a:rPr>
              <a:t>TO</a:t>
            </a:r>
            <a:r>
              <a:rPr dirty="0" sz="1800" spc="-143" b="1" u="sng">
                <a:solidFill>
                  <a:srgbClr val="ffb444"/>
                </a:solidFill>
                <a:latin typeface="HKJCPA+DM Sans Bold"/>
                <a:cs typeface="HKJCPA+DM Sans Bold"/>
              </a:rPr>
              <a:t> </a:t>
            </a:r>
            <a:r>
              <a:rPr dirty="0" sz="1800" b="1" u="sng">
                <a:solidFill>
                  <a:srgbClr val="ffb444"/>
                </a:solidFill>
                <a:latin typeface="HKJCPA+DM Sans Bold"/>
                <a:cs typeface="HKJCPA+DM Sans Bold"/>
              </a:rPr>
              <a:t>OUTCOME</a:t>
            </a:r>
            <a:r>
              <a:rPr dirty="0" sz="1800" spc="-143" b="1" u="sng">
                <a:solidFill>
                  <a:srgbClr val="ffb444"/>
                </a:solidFill>
                <a:latin typeface="HKJCPA+DM Sans Bold"/>
                <a:cs typeface="HKJCPA+DM Sans Bold"/>
              </a:rPr>
              <a:t> </a:t>
            </a:r>
            <a:r>
              <a:rPr dirty="0" sz="1800" b="1" u="sng">
                <a:solidFill>
                  <a:srgbClr val="ffb444"/>
                </a:solidFill>
                <a:latin typeface="HKJCPA+DM Sans Bold"/>
                <a:cs typeface="HKJCPA+DM Sans Bold"/>
              </a:rPr>
              <a:t>&amp;</a:t>
            </a:r>
            <a:r>
              <a:rPr dirty="0" sz="1800" spc="-143" b="1" u="sng">
                <a:solidFill>
                  <a:srgbClr val="ffb444"/>
                </a:solidFill>
                <a:latin typeface="HKJCPA+DM Sans Bold"/>
                <a:cs typeface="HKJCPA+DM Sans Bold"/>
              </a:rPr>
              <a:t> </a:t>
            </a:r>
            <a:r>
              <a:rPr dirty="0" sz="1800" b="1" u="sng">
                <a:solidFill>
                  <a:srgbClr val="ffb444"/>
                </a:solidFill>
                <a:latin typeface="HKJCPA+DM Sans Bold"/>
                <a:cs typeface="HKJCPA+DM Sans Bold"/>
              </a:rPr>
              <a:t>ANALYSIS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938213" y="1007333"/>
            <a:ext cx="6659287" cy="1346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8600" b="1">
                <a:solidFill>
                  <a:srgbClr val="068a56"/>
                </a:solidFill>
                <a:latin typeface="TPSJAC+Inter Bold"/>
                <a:cs typeface="TPSJAC+Inter Bold"/>
              </a:rPr>
              <a:t>Future</a:t>
            </a:r>
            <a:r>
              <a:rPr dirty="0" sz="8600" b="1">
                <a:solidFill>
                  <a:srgbClr val="068a56"/>
                </a:solidFill>
                <a:latin typeface="TPSJAC+Inter Bold"/>
                <a:cs typeface="TPSJAC+Inter Bold"/>
              </a:rPr>
              <a:t> </a:t>
            </a:r>
            <a:r>
              <a:rPr dirty="0" sz="8600" b="1">
                <a:solidFill>
                  <a:srgbClr val="068a56"/>
                </a:solidFill>
                <a:latin typeface="TPSJAC+Inter Bold"/>
                <a:cs typeface="TPSJAC+Inter Bold"/>
              </a:rPr>
              <a:t>work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30576" y="3041572"/>
            <a:ext cx="11779228" cy="5973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82"/>
              </a:lnSpc>
              <a:spcBef>
                <a:spcPts val="0"/>
              </a:spcBef>
              <a:spcAft>
                <a:spcPts val="0"/>
              </a:spcAft>
            </a:pP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For</a:t>
            </a:r>
            <a:r>
              <a:rPr dirty="0" sz="3050" spc="929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future</a:t>
            </a:r>
            <a:r>
              <a:rPr dirty="0" sz="3050" spc="931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work,</a:t>
            </a:r>
            <a:r>
              <a:rPr dirty="0" sz="3050" spc="927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we</a:t>
            </a:r>
            <a:r>
              <a:rPr dirty="0" sz="3050" spc="929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envision</a:t>
            </a:r>
            <a:r>
              <a:rPr dirty="0" sz="3050" spc="931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enhancing</a:t>
            </a:r>
            <a:r>
              <a:rPr dirty="0" sz="3050" spc="930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the</a:t>
            </a:r>
            <a:r>
              <a:rPr dirty="0" sz="3050" spc="931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accuracy</a:t>
            </a:r>
            <a:r>
              <a:rPr dirty="0" sz="3050" spc="930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of</a:t>
            </a:r>
            <a:r>
              <a:rPr dirty="0" sz="3050" spc="928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the</a:t>
            </a:r>
          </a:p>
          <a:p>
            <a:pPr marL="0" marR="0">
              <a:lnSpc>
                <a:spcPts val="3982"/>
              </a:lnSpc>
              <a:spcBef>
                <a:spcPts val="292"/>
              </a:spcBef>
              <a:spcAft>
                <a:spcPts val="0"/>
              </a:spcAft>
            </a:pP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AlertSphere</a:t>
            </a:r>
            <a:r>
              <a:rPr dirty="0" sz="3050" spc="1841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system</a:t>
            </a:r>
            <a:r>
              <a:rPr dirty="0" sz="3050" spc="1843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through</a:t>
            </a:r>
            <a:r>
              <a:rPr dirty="0" sz="3050" spc="1841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the</a:t>
            </a:r>
            <a:r>
              <a:rPr dirty="0" sz="3050" spc="1841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exploration</a:t>
            </a:r>
            <a:r>
              <a:rPr dirty="0" sz="3050" spc="1841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of</a:t>
            </a:r>
            <a:r>
              <a:rPr dirty="0" sz="3050" spc="1837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additional</a:t>
            </a:r>
          </a:p>
          <a:p>
            <a:pPr marL="0" marR="0">
              <a:lnSpc>
                <a:spcPts val="3982"/>
              </a:lnSpc>
              <a:spcBef>
                <a:spcPts val="242"/>
              </a:spcBef>
              <a:spcAft>
                <a:spcPts val="0"/>
              </a:spcAft>
            </a:pP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methodologies</a:t>
            </a:r>
            <a:r>
              <a:rPr dirty="0" sz="3050" spc="131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and</a:t>
            </a:r>
            <a:r>
              <a:rPr dirty="0" sz="3050" spc="132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approaches.</a:t>
            </a:r>
            <a:r>
              <a:rPr dirty="0" sz="3050" spc="128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This</a:t>
            </a:r>
            <a:r>
              <a:rPr dirty="0" sz="3050" spc="131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may</a:t>
            </a:r>
            <a:r>
              <a:rPr dirty="0" sz="3050" spc="130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involve</a:t>
            </a:r>
            <a:r>
              <a:rPr dirty="0" sz="3050" spc="132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experimenting</a:t>
            </a:r>
          </a:p>
          <a:p>
            <a:pPr marL="0" marR="0">
              <a:lnSpc>
                <a:spcPts val="3982"/>
              </a:lnSpc>
              <a:spcBef>
                <a:spcPts val="292"/>
              </a:spcBef>
              <a:spcAft>
                <a:spcPts val="0"/>
              </a:spcAft>
            </a:pP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with</a:t>
            </a:r>
            <a:r>
              <a:rPr dirty="0" sz="3050" spc="3014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different</a:t>
            </a:r>
            <a:r>
              <a:rPr dirty="0" sz="3050" spc="3013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machine</a:t>
            </a:r>
            <a:r>
              <a:rPr dirty="0" sz="3050" spc="3013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learning</a:t>
            </a:r>
            <a:r>
              <a:rPr dirty="0" sz="3050" spc="3014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algorithms,</a:t>
            </a:r>
            <a:r>
              <a:rPr dirty="0" sz="3050" spc="3011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fine-tuning</a:t>
            </a:r>
          </a:p>
          <a:p>
            <a:pPr marL="0" marR="0">
              <a:lnSpc>
                <a:spcPts val="3982"/>
              </a:lnSpc>
              <a:spcBef>
                <a:spcPts val="292"/>
              </a:spcBef>
              <a:spcAft>
                <a:spcPts val="0"/>
              </a:spcAft>
            </a:pP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hyperparameters,</a:t>
            </a:r>
            <a:r>
              <a:rPr dirty="0" sz="3050" spc="820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or</a:t>
            </a:r>
            <a:r>
              <a:rPr dirty="0" sz="3050" spc="821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incorporating</a:t>
            </a:r>
            <a:r>
              <a:rPr dirty="0" sz="3050" spc="822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advanced</a:t>
            </a:r>
            <a:r>
              <a:rPr dirty="0" sz="3050" spc="822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natural</a:t>
            </a:r>
            <a:r>
              <a:rPr dirty="0" sz="3050" spc="821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language</a:t>
            </a:r>
          </a:p>
          <a:p>
            <a:pPr marL="0" marR="0">
              <a:lnSpc>
                <a:spcPts val="3982"/>
              </a:lnSpc>
              <a:spcBef>
                <a:spcPts val="292"/>
              </a:spcBef>
              <a:spcAft>
                <a:spcPts val="0"/>
              </a:spcAft>
            </a:pP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processing</a:t>
            </a:r>
            <a:r>
              <a:rPr dirty="0" sz="3050" spc="1289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techniques.</a:t>
            </a:r>
            <a:r>
              <a:rPr dirty="0" sz="3050" spc="1286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Furthermore,</a:t>
            </a:r>
            <a:r>
              <a:rPr dirty="0" sz="3050" spc="1286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we</a:t>
            </a:r>
            <a:r>
              <a:rPr dirty="0" sz="3050" spc="1287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aim</a:t>
            </a:r>
            <a:r>
              <a:rPr dirty="0" sz="3050" spc="1292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to</a:t>
            </a:r>
            <a:r>
              <a:rPr dirty="0" sz="3050" spc="1290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extend</a:t>
            </a:r>
            <a:r>
              <a:rPr dirty="0" sz="3050" spc="1289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the</a:t>
            </a:r>
          </a:p>
          <a:p>
            <a:pPr marL="0" marR="0">
              <a:lnSpc>
                <a:spcPts val="3982"/>
              </a:lnSpc>
              <a:spcBef>
                <a:spcPts val="242"/>
              </a:spcBef>
              <a:spcAft>
                <a:spcPts val="0"/>
              </a:spcAft>
            </a:pP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functionality</a:t>
            </a:r>
            <a:r>
              <a:rPr dirty="0" sz="3050" spc="266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of</a:t>
            </a:r>
            <a:r>
              <a:rPr dirty="0" sz="3050" spc="263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AlertSphere</a:t>
            </a:r>
            <a:r>
              <a:rPr dirty="0" sz="3050" spc="265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by</a:t>
            </a:r>
            <a:r>
              <a:rPr dirty="0" sz="3050" spc="264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integrating</a:t>
            </a:r>
            <a:r>
              <a:rPr dirty="0" sz="3050" spc="265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it</a:t>
            </a:r>
            <a:r>
              <a:rPr dirty="0" sz="3050" spc="266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with</a:t>
            </a:r>
            <a:r>
              <a:rPr dirty="0" sz="3050" spc="265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popular</a:t>
            </a:r>
            <a:r>
              <a:rPr dirty="0" sz="3050" spc="263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social</a:t>
            </a:r>
          </a:p>
          <a:p>
            <a:pPr marL="0" marR="0">
              <a:lnSpc>
                <a:spcPts val="3982"/>
              </a:lnSpc>
              <a:spcBef>
                <a:spcPts val="292"/>
              </a:spcBef>
              <a:spcAft>
                <a:spcPts val="0"/>
              </a:spcAft>
            </a:pP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media</a:t>
            </a:r>
            <a:r>
              <a:rPr dirty="0" sz="3050" spc="155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platforms</a:t>
            </a:r>
            <a:r>
              <a:rPr dirty="0" sz="3050" spc="156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such</a:t>
            </a:r>
            <a:r>
              <a:rPr dirty="0" sz="3050" spc="156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as</a:t>
            </a:r>
            <a:r>
              <a:rPr dirty="0" sz="3050" spc="155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Twitter</a:t>
            </a:r>
            <a:r>
              <a:rPr dirty="0" sz="3050" spc="155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or</a:t>
            </a:r>
            <a:r>
              <a:rPr dirty="0" sz="3050" spc="154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threaded</a:t>
            </a:r>
            <a:r>
              <a:rPr dirty="0" sz="3050" spc="156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discussion</a:t>
            </a:r>
            <a:r>
              <a:rPr dirty="0" sz="3050" spc="156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forums.</a:t>
            </a:r>
          </a:p>
          <a:p>
            <a:pPr marL="0" marR="0">
              <a:lnSpc>
                <a:spcPts val="3982"/>
              </a:lnSpc>
              <a:spcBef>
                <a:spcPts val="292"/>
              </a:spcBef>
              <a:spcAft>
                <a:spcPts val="0"/>
              </a:spcAft>
            </a:pP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This</a:t>
            </a:r>
            <a:r>
              <a:rPr dirty="0" sz="3050" spc="1070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integration</a:t>
            </a:r>
            <a:r>
              <a:rPr dirty="0" sz="3050" spc="1071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would</a:t>
            </a:r>
            <a:r>
              <a:rPr dirty="0" sz="3050" spc="1071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enable</a:t>
            </a:r>
            <a:r>
              <a:rPr dirty="0" sz="3050" spc="1070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real-time</a:t>
            </a:r>
            <a:r>
              <a:rPr dirty="0" sz="3050" spc="1071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monitoring</a:t>
            </a:r>
            <a:r>
              <a:rPr dirty="0" sz="3050" spc="1070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of</a:t>
            </a:r>
            <a:r>
              <a:rPr dirty="0" sz="3050" spc="1068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social</a:t>
            </a:r>
          </a:p>
          <a:p>
            <a:pPr marL="0" marR="0">
              <a:lnSpc>
                <a:spcPts val="3982"/>
              </a:lnSpc>
              <a:spcBef>
                <a:spcPts val="292"/>
              </a:spcBef>
              <a:spcAft>
                <a:spcPts val="0"/>
              </a:spcAft>
            </a:pP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media</a:t>
            </a:r>
            <a:r>
              <a:rPr dirty="0" sz="3050" spc="614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feeds,</a:t>
            </a:r>
            <a:r>
              <a:rPr dirty="0" sz="3050" spc="612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thereby</a:t>
            </a:r>
            <a:r>
              <a:rPr dirty="0" sz="3050" spc="615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enhancing</a:t>
            </a:r>
            <a:r>
              <a:rPr dirty="0" sz="3050" spc="615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the</a:t>
            </a:r>
            <a:r>
              <a:rPr dirty="0" sz="3050" spc="615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system's</a:t>
            </a:r>
            <a:r>
              <a:rPr dirty="0" sz="3050" spc="614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effectiveness</a:t>
            </a:r>
            <a:r>
              <a:rPr dirty="0" sz="3050" spc="615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in</a:t>
            </a:r>
          </a:p>
          <a:p>
            <a:pPr marL="0" marR="0">
              <a:lnSpc>
                <a:spcPts val="3982"/>
              </a:lnSpc>
              <a:spcBef>
                <a:spcPts val="242"/>
              </a:spcBef>
              <a:spcAft>
                <a:spcPts val="0"/>
              </a:spcAft>
            </a:pP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disaster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response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and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 </a:t>
            </a:r>
            <a:r>
              <a:rPr dirty="0" sz="3050">
                <a:solidFill>
                  <a:srgbClr val="000000"/>
                </a:solidFill>
                <a:latin typeface="OJPVHB+DM Sans Regular"/>
                <a:cs typeface="OJPVHB+DM Sans Regular"/>
              </a:rPr>
              <a:t>managementꢀefforts.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1625" y="9683601"/>
            <a:ext cx="2703128" cy="3357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 b="1" u="sng">
                <a:solidFill>
                  <a:srgbClr val="3ab85c"/>
                </a:solidFill>
                <a:latin typeface="QMCVAG+DM Sans Bold"/>
                <a:cs typeface="QMCVAG+DM Sans Bold"/>
              </a:rPr>
              <a:t>BACK</a:t>
            </a:r>
            <a:r>
              <a:rPr dirty="0" sz="1800" spc="-143" b="1" u="sng">
                <a:solidFill>
                  <a:srgbClr val="3ab85c"/>
                </a:solidFill>
                <a:latin typeface="QMCVAG+DM Sans Bold"/>
                <a:cs typeface="QMCVAG+DM Sans Bold"/>
              </a:rPr>
              <a:t> </a:t>
            </a:r>
            <a:r>
              <a:rPr dirty="0" sz="1800" b="1" u="sng">
                <a:solidFill>
                  <a:srgbClr val="3ab85c"/>
                </a:solidFill>
                <a:latin typeface="QMCVAG+DM Sans Bold"/>
                <a:cs typeface="QMCVAG+DM Sans Bold"/>
              </a:rPr>
              <a:t>TO</a:t>
            </a:r>
            <a:r>
              <a:rPr dirty="0" sz="1800" spc="-143" b="1" u="sng">
                <a:solidFill>
                  <a:srgbClr val="3ab85c"/>
                </a:solidFill>
                <a:latin typeface="QMCVAG+DM Sans Bold"/>
                <a:cs typeface="QMCVAG+DM Sans Bold"/>
              </a:rPr>
              <a:t> </a:t>
            </a:r>
            <a:r>
              <a:rPr dirty="0" sz="1800" b="1" u="sng">
                <a:solidFill>
                  <a:srgbClr val="3ab85c"/>
                </a:solidFill>
                <a:latin typeface="QMCVAG+DM Sans Bold"/>
                <a:cs typeface="QMCVAG+DM Sans Bold"/>
              </a:rPr>
              <a:t>CONCLUSION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mitype="http://purl.org/dc/dcmitype/" xmlns:dc="http://purl.org/dc/elements/1.1/" xmlns:dcterms="http://purl.org/dc/terms/" xmlns:xsi="http://www.w3.org/2001/XMLSchema-instance">
  <dc:title>Presentation PowerPoint</dc:title>
  <dc:creator>sejda</dc:creator>
  <cp:lastModifiedBy>sejda</cp:lastModifiedBy>
  <cp:revision>1</cp:revision>
  <dcterms:modified xsi:type="dcterms:W3CDTF">2024-05-09T06:36:26+02:00</dcterms:modified>
</cp:coreProperties>
</file>